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116"/>
  </p:notesMasterIdLst>
  <p:sldIdLst>
    <p:sldId id="497" r:id="rId5"/>
    <p:sldId id="569" r:id="rId6"/>
    <p:sldId id="263" r:id="rId7"/>
    <p:sldId id="2896" r:id="rId8"/>
    <p:sldId id="381" r:id="rId9"/>
    <p:sldId id="382" r:id="rId10"/>
    <p:sldId id="383" r:id="rId11"/>
    <p:sldId id="380" r:id="rId12"/>
    <p:sldId id="389" r:id="rId13"/>
    <p:sldId id="373" r:id="rId14"/>
    <p:sldId id="426" r:id="rId15"/>
    <p:sldId id="375" r:id="rId16"/>
    <p:sldId id="427" r:id="rId17"/>
    <p:sldId id="428" r:id="rId18"/>
    <p:sldId id="429" r:id="rId19"/>
    <p:sldId id="430" r:id="rId20"/>
    <p:sldId id="431" r:id="rId21"/>
    <p:sldId id="2940" r:id="rId22"/>
    <p:sldId id="2941" r:id="rId23"/>
    <p:sldId id="432" r:id="rId24"/>
    <p:sldId id="434" r:id="rId25"/>
    <p:sldId id="433" r:id="rId26"/>
    <p:sldId id="2897" r:id="rId27"/>
    <p:sldId id="2898" r:id="rId28"/>
    <p:sldId id="2950" r:id="rId29"/>
    <p:sldId id="2900" r:id="rId30"/>
    <p:sldId id="2899" r:id="rId31"/>
    <p:sldId id="2901" r:id="rId32"/>
    <p:sldId id="2905" r:id="rId33"/>
    <p:sldId id="2902" r:id="rId34"/>
    <p:sldId id="2906" r:id="rId35"/>
    <p:sldId id="2903" r:id="rId36"/>
    <p:sldId id="2907" r:id="rId37"/>
    <p:sldId id="2908" r:id="rId38"/>
    <p:sldId id="2909" r:id="rId39"/>
    <p:sldId id="2913" r:id="rId40"/>
    <p:sldId id="2904" r:id="rId41"/>
    <p:sldId id="2914" r:id="rId42"/>
    <p:sldId id="2915" r:id="rId43"/>
    <p:sldId id="2916" r:id="rId44"/>
    <p:sldId id="2919" r:id="rId45"/>
    <p:sldId id="2918" r:id="rId46"/>
    <p:sldId id="2920" r:id="rId47"/>
    <p:sldId id="2951" r:id="rId48"/>
    <p:sldId id="2910" r:id="rId49"/>
    <p:sldId id="2911" r:id="rId50"/>
    <p:sldId id="2969" r:id="rId51"/>
    <p:sldId id="2912" r:id="rId52"/>
    <p:sldId id="2925" r:id="rId53"/>
    <p:sldId id="676" r:id="rId54"/>
    <p:sldId id="677" r:id="rId55"/>
    <p:sldId id="678" r:id="rId56"/>
    <p:sldId id="679" r:id="rId57"/>
    <p:sldId id="2926" r:id="rId58"/>
    <p:sldId id="587" r:id="rId59"/>
    <p:sldId id="500" r:id="rId60"/>
    <p:sldId id="588" r:id="rId61"/>
    <p:sldId id="589" r:id="rId62"/>
    <p:sldId id="590" r:id="rId63"/>
    <p:sldId id="592" r:id="rId64"/>
    <p:sldId id="593" r:id="rId65"/>
    <p:sldId id="681" r:id="rId66"/>
    <p:sldId id="683" r:id="rId67"/>
    <p:sldId id="2877" r:id="rId68"/>
    <p:sldId id="2889" r:id="rId69"/>
    <p:sldId id="2879" r:id="rId70"/>
    <p:sldId id="2882" r:id="rId71"/>
    <p:sldId id="2927" r:id="rId72"/>
    <p:sldId id="501" r:id="rId73"/>
    <p:sldId id="2928" r:id="rId74"/>
    <p:sldId id="2922" r:id="rId75"/>
    <p:sldId id="2923" r:id="rId76"/>
    <p:sldId id="2924" r:id="rId77"/>
    <p:sldId id="591" r:id="rId78"/>
    <p:sldId id="612" r:id="rId79"/>
    <p:sldId id="507" r:id="rId80"/>
    <p:sldId id="2921" r:id="rId81"/>
    <p:sldId id="2955" r:id="rId82"/>
    <p:sldId id="2956" r:id="rId83"/>
    <p:sldId id="2957" r:id="rId84"/>
    <p:sldId id="2937" r:id="rId85"/>
    <p:sldId id="2929" r:id="rId86"/>
    <p:sldId id="524" r:id="rId87"/>
    <p:sldId id="2854" r:id="rId88"/>
    <p:sldId id="533" r:id="rId89"/>
    <p:sldId id="534" r:id="rId90"/>
    <p:sldId id="535" r:id="rId91"/>
    <p:sldId id="536" r:id="rId92"/>
    <p:sldId id="537" r:id="rId93"/>
    <p:sldId id="538" r:id="rId94"/>
    <p:sldId id="539" r:id="rId95"/>
    <p:sldId id="2938" r:id="rId96"/>
    <p:sldId id="618" r:id="rId97"/>
    <p:sldId id="548" r:id="rId98"/>
    <p:sldId id="661" r:id="rId99"/>
    <p:sldId id="531" r:id="rId100"/>
    <p:sldId id="532" r:id="rId101"/>
    <p:sldId id="546" r:id="rId102"/>
    <p:sldId id="2930" r:id="rId103"/>
    <p:sldId id="2933" r:id="rId104"/>
    <p:sldId id="670" r:id="rId105"/>
    <p:sldId id="2934" r:id="rId106"/>
    <p:sldId id="508" r:id="rId107"/>
    <p:sldId id="2932" r:id="rId108"/>
    <p:sldId id="2936" r:id="rId109"/>
    <p:sldId id="2935" r:id="rId110"/>
    <p:sldId id="372" r:id="rId111"/>
    <p:sldId id="2931" r:id="rId112"/>
    <p:sldId id="2939" r:id="rId113"/>
    <p:sldId id="2970" r:id="rId114"/>
    <p:sldId id="2953" r:id="rId115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117"/>
      <p:bold r:id="rId118"/>
      <p:italic r:id="rId119"/>
      <p:boldItalic r:id="rId120"/>
    </p:embeddedFont>
    <p:embeddedFont>
      <p:font typeface="Lucida Console" panose="020B0609040504020204" pitchFamily="49" charset="0"/>
      <p:regular r:id="rId121"/>
    </p:embeddedFont>
    <p:embeddedFont>
      <p:font typeface="Trebuchet MS Bold" panose="020B0703020202020204" pitchFamily="34" charset="0"/>
      <p:bold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97" d="100"/>
          <a:sy n="97" d="100"/>
        </p:scale>
        <p:origin x="82" y="86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1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customschemas.google.com/relationships/presentationmetadata" Target="meta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font" Target="fonts/font2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font" Target="fonts/font3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4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81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Destination</a:t>
            </a:r>
            <a:r>
              <a:rPr lang="nl-NL" dirty="0"/>
              <a:t> system: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cache, or even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– without </a:t>
            </a:r>
            <a:r>
              <a:rPr lang="nl-NL" dirty="0" err="1"/>
              <a:t>any</a:t>
            </a:r>
            <a:r>
              <a:rPr lang="nl-NL" dirty="0"/>
              <a:t> data </a:t>
            </a:r>
            <a:r>
              <a:rPr lang="nl-NL" dirty="0" err="1"/>
              <a:t>duplication</a:t>
            </a:r>
            <a:endParaRPr lang="nl-NL" dirty="0"/>
          </a:p>
          <a:p>
            <a:r>
              <a:rPr lang="nl-NL" dirty="0" err="1"/>
              <a:t>Dumb</a:t>
            </a:r>
            <a:r>
              <a:rPr lang="nl-NL" dirty="0"/>
              <a:t> </a:t>
            </a:r>
            <a:r>
              <a:rPr lang="nl-NL" dirty="0" err="1"/>
              <a:t>pipes</a:t>
            </a:r>
            <a:r>
              <a:rPr lang="nl-NL" dirty="0"/>
              <a:t>, smart end points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47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binlog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wnte-ahead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log; MongoDB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02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AnyPoint</a:t>
            </a:r>
            <a:endParaRPr lang="nl-NL" dirty="0"/>
          </a:p>
          <a:p>
            <a:r>
              <a:rPr lang="nl-NL" dirty="0" err="1"/>
              <a:t>Zapier</a:t>
            </a:r>
            <a:endParaRPr lang="nl-NL" dirty="0"/>
          </a:p>
          <a:p>
            <a:r>
              <a:rPr lang="nl-NL" dirty="0"/>
              <a:t>SSI</a:t>
            </a:r>
          </a:p>
          <a:p>
            <a:r>
              <a:rPr lang="nl-NL" dirty="0"/>
              <a:t>OIC</a:t>
            </a:r>
          </a:p>
          <a:p>
            <a:r>
              <a:rPr lang="nl-NL" dirty="0"/>
              <a:t>Dell </a:t>
            </a:r>
            <a:r>
              <a:rPr lang="nl-NL" dirty="0" err="1"/>
              <a:t>Boomi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04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66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79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2" descr="Image result for logo fontys">
            <a:extLst>
              <a:ext uri="{FF2B5EF4-FFF2-40B4-BE49-F238E27FC236}">
                <a16:creationId xmlns:a16="http://schemas.microsoft.com/office/drawing/2014/main" id="{629FA551-F4CE-4177-B661-098B7C4C786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8466343" y="378165"/>
            <a:ext cx="606710" cy="3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gi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hyperlink" Target="http://bit.ly/fontys-kafka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jpe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gif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16.gif"/><Relationship Id="rId4" Type="http://schemas.openxmlformats.org/officeDocument/2006/relationships/image" Target="../media/image41.png"/><Relationship Id="rId9" Type="http://schemas.openxmlformats.org/officeDocument/2006/relationships/hyperlink" Target="http://bit.ly/fontys-kafka21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fontys-kafka21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3.png"/><Relationship Id="rId9" Type="http://schemas.openxmlformats.org/officeDocument/2006/relationships/image" Target="../media/image1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://bit.ly/fontys-kafka21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gif"/><Relationship Id="rId5" Type="http://schemas.openxmlformats.org/officeDocument/2006/relationships/hyperlink" Target="http://bit.ly/fontys-kafka21" TargetMode="Externa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43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marcel.bargeman@amis.nl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18" Type="http://schemas.openxmlformats.org/officeDocument/2006/relationships/image" Target="../media/image90.jpe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121.jpeg"/><Relationship Id="rId7" Type="http://schemas.openxmlformats.org/officeDocument/2006/relationships/image" Target="../media/image4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23.png"/><Relationship Id="rId7" Type="http://schemas.openxmlformats.org/officeDocument/2006/relationships/image" Target="../media/image122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15.png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jeeconf2018customerms-a516817.apaas.us2.oraclecloud.com/customer" TargetMode="External"/><Relationship Id="rId7" Type="http://schemas.openxmlformats.org/officeDocument/2006/relationships/image" Target="../media/image129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derms-a516817.apaas.us2.oraclecloud.com/order-api/orders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12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– 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Microservices &amp; Apache Kafka - 24 maart 2021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Fontys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Hogeschool – woensdag </a:t>
            </a:r>
            <a:r>
              <a:rPr lang="nl-NL" sz="1350" b="1" kern="1200" dirty="0">
                <a:ea typeface="+mn-ea"/>
                <a:cs typeface="+mn-cs"/>
              </a:rPr>
              <a:t>24 maart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2021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logo fontys">
            <a:extLst>
              <a:ext uri="{FF2B5EF4-FFF2-40B4-BE49-F238E27FC236}">
                <a16:creationId xmlns:a16="http://schemas.microsoft.com/office/drawing/2014/main" id="{8396E6ED-DFBC-40F3-AF98-22BFBE3CF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5D8B6D0-1DFB-4409-BA7A-E35123755C61}"/>
              </a:ext>
            </a:extLst>
          </p:cNvPr>
          <p:cNvSpPr txBox="1"/>
          <p:nvPr/>
        </p:nvSpPr>
        <p:spPr>
          <a:xfrm>
            <a:off x="5641528" y="4776537"/>
            <a:ext cx="257602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Session Resources: </a:t>
            </a:r>
            <a:r>
              <a:rPr lang="en-US" sz="1100" i="1" dirty="0">
                <a:hlinkClick r:id="rId12"/>
              </a:rPr>
              <a:t>bit.ly/fontys-kafka21</a:t>
            </a:r>
            <a:r>
              <a:rPr lang="en-US" sz="1100" i="1" dirty="0"/>
              <a:t> </a:t>
            </a:r>
          </a:p>
        </p:txBody>
      </p:sp>
      <p:pic>
        <p:nvPicPr>
          <p:cNvPr id="55" name="Snagit_SNG82F">
            <a:extLst>
              <a:ext uri="{FF2B5EF4-FFF2-40B4-BE49-F238E27FC236}">
                <a16:creationId xmlns:a16="http://schemas.microsoft.com/office/drawing/2014/main" id="{08FA0F6D-21B1-40B9-AC0E-81A941E0FB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9999" y="4720445"/>
            <a:ext cx="220408" cy="2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18206-6407-416C-8C86-BB80E26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7207" y="1643272"/>
            <a:ext cx="5083490" cy="20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896585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 </a:t>
            </a:r>
            <a:br>
              <a:rPr lang="en-US" dirty="0"/>
            </a:br>
            <a:r>
              <a:rPr lang="en-US" dirty="0"/>
              <a:t>(and with </a:t>
            </a:r>
            <a:r>
              <a:rPr lang="en-US" dirty="0" err="1"/>
              <a:t>CloudKarafka</a:t>
            </a:r>
            <a:r>
              <a:rPr lang="en-US" dirty="0"/>
              <a:t> even easier)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more: 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Schema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Registry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Connect, Streams, KSQL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Pulsar,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Solace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RabbitMQ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Public Cloud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Vendors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Azure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BDE1A-23D2-407F-AAC5-A5E6EC260DC0}"/>
              </a:ext>
            </a:extLst>
          </p:cNvPr>
          <p:cNvSpPr/>
          <p:nvPr/>
        </p:nvSpPr>
        <p:spPr>
          <a:xfrm>
            <a:off x="626805" y="3421626"/>
            <a:ext cx="5080311" cy="265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8012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777515" y="2907441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493769" y="2703442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719999" y="2037228"/>
            <a:ext cx="1874519" cy="733470"/>
          </a:xfrm>
          <a:prstGeom prst="wedgeRectCallout">
            <a:avLst>
              <a:gd name="adj1" fmla="val 35495"/>
              <a:gd name="adj2" fmla="val 9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on workflow queue </a:t>
            </a:r>
            <a:r>
              <a:rPr lang="nl-NL" sz="1050" dirty="0" err="1"/>
              <a:t>to</a:t>
            </a:r>
            <a:r>
              <a:rPr lang="nl-NL" sz="1050" dirty="0"/>
              <a:t> produce a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332595" y="2083424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723" y="3203155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537735" y="3130164"/>
            <a:ext cx="1002027" cy="2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2686373" y="317144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4711041" y="3130162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592046" y="2818522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1288747" y="4104051"/>
            <a:ext cx="1874519" cy="733470"/>
          </a:xfrm>
          <a:prstGeom prst="wedgeRectCallout">
            <a:avLst>
              <a:gd name="adj1" fmla="val 24994"/>
              <a:gd name="adj2" fmla="val -1518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142440" y="3853704"/>
            <a:ext cx="2580093" cy="717163"/>
          </a:xfrm>
          <a:prstGeom prst="wedgeRectCallout">
            <a:avLst>
              <a:gd name="adj1" fmla="val -36813"/>
              <a:gd name="adj2" fmla="val -1531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4" y="353640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22" y="318054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539762" y="305270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539762" y="369509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4711041" y="3369026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606741" y="351517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532861" y="3569998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7663812" y="3180543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523168" y="268413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414443" y="2763442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016076" y="341851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2915737" y="2720027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602405" y="813069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4977708" y="1402198"/>
            <a:ext cx="1077984" cy="164450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254375" y="1962483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364C551-7A0B-4768-A449-BA1DE32EB134}"/>
              </a:ext>
            </a:extLst>
          </p:cNvPr>
          <p:cNvSpPr/>
          <p:nvPr/>
        </p:nvSpPr>
        <p:spPr>
          <a:xfrm>
            <a:off x="7170958" y="858398"/>
            <a:ext cx="1276159" cy="733470"/>
          </a:xfrm>
          <a:prstGeom prst="wedgeRectCallout">
            <a:avLst>
              <a:gd name="adj1" fmla="val -63315"/>
              <a:gd name="adj2" fmla="val 286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Create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processing </a:t>
            </a:r>
            <a:r>
              <a:rPr lang="nl-NL" sz="1050" dirty="0" err="1"/>
              <a:t>instructions</a:t>
            </a:r>
            <a:r>
              <a:rPr lang="nl-NL" sz="1050" dirty="0"/>
              <a:t> for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100651" y="78924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408321" y="25643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449203" y="3251874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6725991" y="361713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1997654" y="3754389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05" y="131817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4" grpId="0" animBg="1"/>
      <p:bldP spid="15" grpId="0" animBg="1"/>
      <p:bldP spid="18" grpId="0" animBg="1"/>
      <p:bldP spid="31" grpId="0" animBg="1"/>
      <p:bldP spid="29" grpId="0" animBg="1"/>
      <p:bldP spid="32" grpId="0" animBg="1"/>
      <p:bldP spid="36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7612840" cy="504000"/>
          </a:xfrm>
        </p:spPr>
        <p:txBody>
          <a:bodyPr/>
          <a:lstStyle/>
          <a:p>
            <a:r>
              <a:rPr lang="nl-NL" dirty="0"/>
              <a:t>Extended Lab Environment –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docker-compose.yml</a:t>
            </a:r>
            <a:r>
              <a:rPr lang="nl-NL" dirty="0"/>
              <a:t> =&gt; </a:t>
            </a:r>
            <a:r>
              <a:rPr lang="nl-NL" dirty="0" err="1"/>
              <a:t>docker</a:t>
            </a:r>
            <a:r>
              <a:rPr lang="nl-NL" dirty="0"/>
              <a:t>-</a:t>
            </a:r>
            <a:r>
              <a:rPr lang="nl-NL" dirty="0" err="1"/>
              <a:t>compose</a:t>
            </a:r>
            <a:r>
              <a:rPr lang="nl-NL" dirty="0"/>
              <a:t>-full-</a:t>
            </a:r>
            <a:r>
              <a:rPr lang="nl-NL" dirty="0" err="1"/>
              <a:t>kafka</a:t>
            </a:r>
            <a:r>
              <a:rPr lang="nl-NL" dirty="0"/>
              <a:t>-</a:t>
            </a:r>
            <a:r>
              <a:rPr lang="nl-NL" dirty="0" err="1"/>
              <a:t>stack.yml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2779C99-E890-4871-8A7F-29D2877C8792}"/>
              </a:ext>
            </a:extLst>
          </p:cNvPr>
          <p:cNvSpPr/>
          <p:nvPr/>
        </p:nvSpPr>
        <p:spPr>
          <a:xfrm>
            <a:off x="7160342" y="2002395"/>
            <a:ext cx="1923804" cy="2125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289451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Extended Lab Environment – </a:t>
            </a:r>
            <a:br>
              <a:rPr lang="nl-NL" dirty="0"/>
            </a:br>
            <a:r>
              <a:rPr lang="nl-NL" dirty="0" err="1"/>
              <a:t>docker</a:t>
            </a:r>
            <a:r>
              <a:rPr lang="nl-NL" dirty="0"/>
              <a:t>-</a:t>
            </a:r>
            <a:r>
              <a:rPr lang="nl-NL" dirty="0" err="1"/>
              <a:t>compose</a:t>
            </a:r>
            <a:r>
              <a:rPr lang="nl-NL" dirty="0"/>
              <a:t>-full-</a:t>
            </a:r>
            <a:r>
              <a:rPr lang="nl-NL" dirty="0" err="1"/>
              <a:t>kafka</a:t>
            </a:r>
            <a:r>
              <a:rPr lang="nl-NL" dirty="0"/>
              <a:t>-</a:t>
            </a:r>
            <a:r>
              <a:rPr lang="nl-NL" dirty="0" err="1"/>
              <a:t>stack.yml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515514" y="1023457"/>
            <a:ext cx="8400985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-242469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2122009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916702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2465729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4014756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5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28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91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48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3230444" y="278593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71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1417974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40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  <a:endCxn id="16" idx="2"/>
          </p:cNvCxnSpPr>
          <p:nvPr/>
        </p:nvCxnSpPr>
        <p:spPr>
          <a:xfrm rot="16200000" flipV="1">
            <a:off x="3548048" y="3617621"/>
            <a:ext cx="626426" cy="17106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  <a:stCxn id="23" idx="0"/>
            <a:endCxn id="20" idx="2"/>
          </p:cNvCxnSpPr>
          <p:nvPr/>
        </p:nvCxnSpPr>
        <p:spPr>
          <a:xfrm rot="16200000" flipV="1">
            <a:off x="2569666" y="2773463"/>
            <a:ext cx="636494" cy="1849310"/>
          </a:xfrm>
          <a:prstGeom prst="bentConnector3">
            <a:avLst>
              <a:gd name="adj1" fmla="val 2567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16200000" flipV="1">
            <a:off x="4356269" y="2776909"/>
            <a:ext cx="1402389" cy="994846"/>
          </a:xfrm>
          <a:prstGeom prst="bentConnector3">
            <a:avLst>
              <a:gd name="adj1" fmla="val 3895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742031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3286973" y="2297178"/>
            <a:ext cx="212797" cy="76471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4096513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1525267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2961892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8949" y="2908141"/>
            <a:ext cx="1647632" cy="874080"/>
          </a:xfrm>
          <a:prstGeom prst="bentConnector3">
            <a:avLst>
              <a:gd name="adj1" fmla="val 1374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3792066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4597310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3078829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1560348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3775728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2066019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8816954" y="3161858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F8A1C8A-1E8B-4B01-AB79-A764663E23AD}"/>
              </a:ext>
            </a:extLst>
          </p:cNvPr>
          <p:cNvSpPr/>
          <p:nvPr/>
        </p:nvSpPr>
        <p:spPr>
          <a:xfrm>
            <a:off x="6868731" y="1134995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Schema </a:t>
            </a:r>
            <a:r>
              <a:rPr lang="nl-NL" sz="1050" dirty="0" err="1"/>
              <a:t>Registry</a:t>
            </a:r>
            <a:endParaRPr lang="en-NL" sz="105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2F36635-CCAE-422B-8890-DADA9906C680}"/>
              </a:ext>
            </a:extLst>
          </p:cNvPr>
          <p:cNvSpPr/>
          <p:nvPr/>
        </p:nvSpPr>
        <p:spPr>
          <a:xfrm>
            <a:off x="7734748" y="1964226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KSQL DB Server</a:t>
            </a:r>
            <a:endParaRPr lang="en-NL" sz="105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D5984D8-B691-4A43-8450-94216234C092}"/>
              </a:ext>
            </a:extLst>
          </p:cNvPr>
          <p:cNvSpPr/>
          <p:nvPr/>
        </p:nvSpPr>
        <p:spPr>
          <a:xfrm>
            <a:off x="7734748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KSQL CLI</a:t>
            </a:r>
            <a:endParaRPr lang="en-NL" sz="105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07496B5-406F-4475-A492-BAA68D014E34}"/>
              </a:ext>
            </a:extLst>
          </p:cNvPr>
          <p:cNvSpPr/>
          <p:nvPr/>
        </p:nvSpPr>
        <p:spPr>
          <a:xfrm>
            <a:off x="5563783" y="155430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2</a:t>
            </a:r>
            <a:endParaRPr lang="en-NL" sz="105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3413DF2-222A-400C-B276-DDAD88E2C5E6}"/>
              </a:ext>
            </a:extLst>
          </p:cNvPr>
          <p:cNvSpPr/>
          <p:nvPr/>
        </p:nvSpPr>
        <p:spPr>
          <a:xfrm>
            <a:off x="6479346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Schema </a:t>
            </a:r>
            <a:r>
              <a:rPr lang="nl-NL" sz="1050" dirty="0" err="1"/>
              <a:t>Registry</a:t>
            </a:r>
            <a:r>
              <a:rPr lang="nl-NL" sz="1050" dirty="0"/>
              <a:t> UI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8F07F43-B8A2-4193-847E-9A0E6946F4FB}"/>
              </a:ext>
            </a:extLst>
          </p:cNvPr>
          <p:cNvSpPr/>
          <p:nvPr/>
        </p:nvSpPr>
        <p:spPr>
          <a:xfrm>
            <a:off x="5251043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UI</a:t>
            </a:r>
            <a:endParaRPr lang="en-NL" sz="105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ECD88D1-A503-4A7E-ABFD-09ACBBD8645A}"/>
              </a:ext>
            </a:extLst>
          </p:cNvPr>
          <p:cNvCxnSpPr>
            <a:cxnSpLocks/>
          </p:cNvCxnSpPr>
          <p:nvPr/>
        </p:nvCxnSpPr>
        <p:spPr>
          <a:xfrm flipV="1">
            <a:off x="6147400" y="1739002"/>
            <a:ext cx="890529" cy="51344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2D499EB-1057-41B9-9653-C43D368CAD0F}"/>
              </a:ext>
            </a:extLst>
          </p:cNvPr>
          <p:cNvSpPr/>
          <p:nvPr/>
        </p:nvSpPr>
        <p:spPr>
          <a:xfrm>
            <a:off x="5432918" y="195044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1</a:t>
            </a:r>
            <a:endParaRPr lang="en-NL" sz="1050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F28D5ED-AD33-477E-9DDD-5C54F0C4B400}"/>
              </a:ext>
            </a:extLst>
          </p:cNvPr>
          <p:cNvCxnSpPr>
            <a:stCxn id="64" idx="0"/>
            <a:endCxn id="46" idx="2"/>
          </p:cNvCxnSpPr>
          <p:nvPr/>
        </p:nvCxnSpPr>
        <p:spPr>
          <a:xfrm rot="5400000" flipH="1" flipV="1">
            <a:off x="5771521" y="2579254"/>
            <a:ext cx="231487" cy="18187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82F1B72-1C7F-4A8F-B102-2FE414398686}"/>
              </a:ext>
            </a:extLst>
          </p:cNvPr>
          <p:cNvCxnSpPr>
            <a:stCxn id="54" idx="0"/>
          </p:cNvCxnSpPr>
          <p:nvPr/>
        </p:nvCxnSpPr>
        <p:spPr>
          <a:xfrm rot="5400000" flipH="1" flipV="1">
            <a:off x="6711943" y="2075385"/>
            <a:ext cx="1023237" cy="397863"/>
          </a:xfrm>
          <a:prstGeom prst="bentConnector3">
            <a:avLst>
              <a:gd name="adj1" fmla="val 1901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AF6B7E7F-44EF-4DD2-B38A-10AF0515B118}"/>
              </a:ext>
            </a:extLst>
          </p:cNvPr>
          <p:cNvCxnSpPr>
            <a:stCxn id="48" idx="0"/>
            <a:endCxn id="44" idx="3"/>
          </p:cNvCxnSpPr>
          <p:nvPr/>
        </p:nvCxnSpPr>
        <p:spPr>
          <a:xfrm rot="16200000" flipV="1">
            <a:off x="7856053" y="1540246"/>
            <a:ext cx="527227" cy="320733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209D727-CFE4-41CF-B481-0558F6586BA4}"/>
              </a:ext>
            </a:extLst>
          </p:cNvPr>
          <p:cNvCxnSpPr>
            <a:stCxn id="50" idx="0"/>
            <a:endCxn id="48" idx="2"/>
          </p:cNvCxnSpPr>
          <p:nvPr/>
        </p:nvCxnSpPr>
        <p:spPr>
          <a:xfrm rot="5400000" flipH="1" flipV="1">
            <a:off x="8171182" y="2677084"/>
            <a:ext cx="217701" cy="1270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CECD951-9C7C-40F0-B336-814271D08635}"/>
              </a:ext>
            </a:extLst>
          </p:cNvPr>
          <p:cNvCxnSpPr>
            <a:stCxn id="52" idx="0"/>
            <a:endCxn id="44" idx="1"/>
          </p:cNvCxnSpPr>
          <p:nvPr/>
        </p:nvCxnSpPr>
        <p:spPr>
          <a:xfrm rot="5400000" flipH="1" flipV="1">
            <a:off x="6430249" y="1115818"/>
            <a:ext cx="117301" cy="75966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BC4D684-8267-4E33-9C43-701C52168B25}"/>
              </a:ext>
            </a:extLst>
          </p:cNvPr>
          <p:cNvCxnSpPr>
            <a:cxnSpLocks/>
            <a:stCxn id="80" idx="0"/>
            <a:endCxn id="64" idx="2"/>
          </p:cNvCxnSpPr>
          <p:nvPr/>
        </p:nvCxnSpPr>
        <p:spPr>
          <a:xfrm rot="5400000" flipH="1" flipV="1">
            <a:off x="4636237" y="2819786"/>
            <a:ext cx="589935" cy="1730246"/>
          </a:xfrm>
          <a:prstGeom prst="bentConnector3">
            <a:avLst>
              <a:gd name="adj1" fmla="val 6875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8C0F2AE-4DCA-4ABB-AD20-9DCD9E122FA1}"/>
              </a:ext>
            </a:extLst>
          </p:cNvPr>
          <p:cNvSpPr/>
          <p:nvPr/>
        </p:nvSpPr>
        <p:spPr>
          <a:xfrm>
            <a:off x="3995053" y="3979876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22D05CE-C162-4D2D-8973-1B806C16659D}"/>
              </a:ext>
            </a:extLst>
          </p:cNvPr>
          <p:cNvSpPr/>
          <p:nvPr/>
        </p:nvSpPr>
        <p:spPr>
          <a:xfrm>
            <a:off x="4110738" y="3999350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4F95AA3-15BE-4D90-94A2-B58A08F89690}"/>
              </a:ext>
            </a:extLst>
          </p:cNvPr>
          <p:cNvCxnSpPr>
            <a:stCxn id="83" idx="0"/>
            <a:endCxn id="54" idx="2"/>
          </p:cNvCxnSpPr>
          <p:nvPr/>
        </p:nvCxnSpPr>
        <p:spPr>
          <a:xfrm rot="5400000" flipH="1" flipV="1">
            <a:off x="5298494" y="2273214"/>
            <a:ext cx="609409" cy="284286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2905CED-DAFA-42D5-8F23-D47075EDF3EE}"/>
              </a:ext>
            </a:extLst>
          </p:cNvPr>
          <p:cNvSpPr/>
          <p:nvPr/>
        </p:nvSpPr>
        <p:spPr>
          <a:xfrm>
            <a:off x="4241016" y="4026387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68382E8F-1A6D-4B1A-B71A-7D1C0DDBACF6}"/>
              </a:ext>
            </a:extLst>
          </p:cNvPr>
          <p:cNvCxnSpPr>
            <a:cxnSpLocks/>
            <a:stCxn id="86" idx="1"/>
            <a:endCxn id="50" idx="2"/>
          </p:cNvCxnSpPr>
          <p:nvPr/>
        </p:nvCxnSpPr>
        <p:spPr>
          <a:xfrm rot="5400000" flipH="1" flipV="1">
            <a:off x="5946735" y="1705025"/>
            <a:ext cx="648380" cy="4018213"/>
          </a:xfrm>
          <a:prstGeom prst="bentConnector3">
            <a:avLst>
              <a:gd name="adj1" fmla="val 374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2FC20A6-F4FB-459C-A591-D82E3C19684D}"/>
              </a:ext>
            </a:extLst>
          </p:cNvPr>
          <p:cNvCxnSpPr>
            <a:cxnSpLocks/>
          </p:cNvCxnSpPr>
          <p:nvPr/>
        </p:nvCxnSpPr>
        <p:spPr>
          <a:xfrm rot="10800000">
            <a:off x="4166446" y="1275415"/>
            <a:ext cx="1397339" cy="426986"/>
          </a:xfrm>
          <a:prstGeom prst="bentConnector3">
            <a:avLst>
              <a:gd name="adj1" fmla="val 567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4DB9C6CA-80B6-485F-987F-BCAA099DE2D6}"/>
              </a:ext>
            </a:extLst>
          </p:cNvPr>
          <p:cNvCxnSpPr>
            <a:stCxn id="46" idx="1"/>
          </p:cNvCxnSpPr>
          <p:nvPr/>
        </p:nvCxnSpPr>
        <p:spPr>
          <a:xfrm rot="10800000">
            <a:off x="4179192" y="1369628"/>
            <a:ext cx="1253727" cy="882816"/>
          </a:xfrm>
          <a:prstGeom prst="bentConnector3">
            <a:avLst>
              <a:gd name="adj1" fmla="val 2946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2F1387-B9DA-450E-8BE5-7F9BCD064318}"/>
              </a:ext>
            </a:extLst>
          </p:cNvPr>
          <p:cNvSpPr/>
          <p:nvPr/>
        </p:nvSpPr>
        <p:spPr>
          <a:xfrm>
            <a:off x="5870112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28038</a:t>
            </a:r>
            <a:endParaRPr lang="en-NL" sz="105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B671AC-ECA5-4483-A7B5-B8D0D04E2CD4}"/>
              </a:ext>
            </a:extLst>
          </p:cNvPr>
          <p:cNvSpPr/>
          <p:nvPr/>
        </p:nvSpPr>
        <p:spPr>
          <a:xfrm>
            <a:off x="7092321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28039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67873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Bedrijfsprikbord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251F-1F26-436C-9EE7-C936A1C8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A004FC7-3BCC-4DF9-9DF4-CAEFAB8F4690}"/>
              </a:ext>
            </a:extLst>
          </p:cNvPr>
          <p:cNvSpPr/>
          <p:nvPr/>
        </p:nvSpPr>
        <p:spPr>
          <a:xfrm>
            <a:off x="274686" y="112932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9EB7DF9-CF80-46EF-A20F-5DAA37245F82}"/>
              </a:ext>
            </a:extLst>
          </p:cNvPr>
          <p:cNvSpPr/>
          <p:nvPr/>
        </p:nvSpPr>
        <p:spPr>
          <a:xfrm>
            <a:off x="283312" y="19560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055847A-6372-4F37-8698-A1655E1108C3}"/>
              </a:ext>
            </a:extLst>
          </p:cNvPr>
          <p:cNvSpPr/>
          <p:nvPr/>
        </p:nvSpPr>
        <p:spPr>
          <a:xfrm>
            <a:off x="283312" y="26964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1607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64198E-7 L 0.14097 0.029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14653 -0.086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64198E-7 L 0.16476 -0.1904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399 0.3802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91" y="19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92 9.87654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64323 -0.0342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5" grpId="1" animBg="1"/>
      <p:bldP spid="11" grpId="0" animBg="1"/>
      <p:bldP spid="12" grpId="0" animBg="1"/>
      <p:bldP spid="8" grpId="0" animBg="1"/>
      <p:bldP spid="8" grpId="1" animBg="1"/>
      <p:bldP spid="9" grpId="0" animBg="1"/>
      <p:bldP spid="9" grpId="1" animBg="1"/>
      <p:bldP spid="13" grpId="0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1425634" y="1107150"/>
            <a:ext cx="1692704" cy="27883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Bedrijfsprikbord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2050869" y="1658609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3314438" y="1107150"/>
            <a:ext cx="2711226" cy="180671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3674184" y="1247963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3926448" y="1585000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E68D-2198-4C89-8AF9-C560BBE90933}"/>
              </a:ext>
            </a:extLst>
          </p:cNvPr>
          <p:cNvSpPr/>
          <p:nvPr/>
        </p:nvSpPr>
        <p:spPr>
          <a:xfrm>
            <a:off x="97694" y="3642694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E803-2854-4865-B2B6-F1725D3087BD}"/>
              </a:ext>
            </a:extLst>
          </p:cNvPr>
          <p:cNvSpPr/>
          <p:nvPr/>
        </p:nvSpPr>
        <p:spPr>
          <a:xfrm>
            <a:off x="7966311" y="260197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52C2A-133E-4B39-BB67-B4B4253DD84C}"/>
              </a:ext>
            </a:extLst>
          </p:cNvPr>
          <p:cNvSpPr/>
          <p:nvPr/>
        </p:nvSpPr>
        <p:spPr>
          <a:xfrm>
            <a:off x="7966311" y="184587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4730241" y="2679119"/>
            <a:ext cx="1858128" cy="18067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4858485" y="2857080"/>
            <a:ext cx="1164173" cy="931453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3566068" y="1964515"/>
            <a:ext cx="1164173" cy="35447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8294" y="2852459"/>
            <a:ext cx="914400" cy="914400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5312327" y="3222124"/>
            <a:ext cx="1164173" cy="1115767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0624" y="3322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9" grpId="0" animBg="1"/>
      <p:bldP spid="21" grpId="0" animBg="1"/>
      <p:bldP spid="22" grpId="0" animBg="1"/>
      <p:bldP spid="25" grpId="0" animBg="1"/>
      <p:bldP spid="27" grpId="0" animBg="1"/>
      <p:bldP spid="29" grpId="0" animBg="1"/>
      <p:bldP spid="31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 | Conclusion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cid:image001.jpg@01CE5266.DC9D20F0">
            <a:extLst>
              <a:ext uri="{FF2B5EF4-FFF2-40B4-BE49-F238E27FC236}">
                <a16:creationId xmlns:a16="http://schemas.microsoft.com/office/drawing/2014/main" id="{44E27BC3-E113-408E-BC6D-54DFFB136A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71" y="4330917"/>
            <a:ext cx="1278255" cy="3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B2228-6C13-47AB-AD88-F59DF36DC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9" y="4259022"/>
            <a:ext cx="1335943" cy="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96829" y="1427779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A4CBC1B-7355-412C-A5B6-A72E7B05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" y="3529103"/>
            <a:ext cx="2295980" cy="1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2CF8C4-E737-4D42-A635-239E97269BDB}"/>
              </a:ext>
            </a:extLst>
          </p:cNvPr>
          <p:cNvSpPr txBox="1"/>
          <p:nvPr/>
        </p:nvSpPr>
        <p:spPr>
          <a:xfrm>
            <a:off x="719999" y="4716000"/>
            <a:ext cx="29591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i="1" dirty="0"/>
              <a:t>Lab Resources: </a:t>
            </a:r>
            <a:r>
              <a:rPr lang="en-US" sz="1300" b="1" i="1" dirty="0">
                <a:hlinkClick r:id="rId9"/>
              </a:rPr>
              <a:t>bit.ly/fontys-kafka21</a:t>
            </a:r>
            <a:r>
              <a:rPr lang="en-US" sz="1300" b="1" i="1" dirty="0"/>
              <a:t> </a:t>
            </a:r>
          </a:p>
        </p:txBody>
      </p:sp>
      <p:pic>
        <p:nvPicPr>
          <p:cNvPr id="46" name="Snagit_SNG82F">
            <a:extLst>
              <a:ext uri="{FF2B5EF4-FFF2-40B4-BE49-F238E27FC236}">
                <a16:creationId xmlns:a16="http://schemas.microsoft.com/office/drawing/2014/main" id="{C338DE4F-4136-47C6-8101-9C41C65574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603" y="4543972"/>
            <a:ext cx="357038" cy="3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loud 45">
            <a:extLst>
              <a:ext uri="{FF2B5EF4-FFF2-40B4-BE49-F238E27FC236}">
                <a16:creationId xmlns:a16="http://schemas.microsoft.com/office/drawing/2014/main" id="{79A3F5C9-95A4-4AA3-BD6B-D69D9AB07C95}"/>
              </a:ext>
            </a:extLst>
          </p:cNvPr>
          <p:cNvSpPr/>
          <p:nvPr/>
        </p:nvSpPr>
        <p:spPr>
          <a:xfrm>
            <a:off x="726161" y="644643"/>
            <a:ext cx="6498246" cy="2954872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Partly</a:t>
            </a:r>
            <a:r>
              <a:rPr lang="nl-NL" dirty="0"/>
              <a:t> </a:t>
            </a:r>
            <a:r>
              <a:rPr lang="nl-NL" dirty="0" err="1"/>
              <a:t>Clouded</a:t>
            </a:r>
            <a:r>
              <a:rPr lang="nl-NL" dirty="0"/>
              <a:t> Lab Environment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  <a:endCxn id="50" idx="2"/>
          </p:cNvCxnSpPr>
          <p:nvPr/>
        </p:nvCxnSpPr>
        <p:spPr>
          <a:xfrm rot="5400000" flipH="1" flipV="1">
            <a:off x="3665947" y="3655598"/>
            <a:ext cx="641613" cy="79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62C682-5A9B-4C37-9BA6-1F3C999F8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23778" y="2099144"/>
            <a:ext cx="2004234" cy="46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039B17-C62B-420D-B4C0-C3A687D92DEA}"/>
              </a:ext>
            </a:extLst>
          </p:cNvPr>
          <p:cNvCxnSpPr>
            <a:cxnSpLocks/>
          </p:cNvCxnSpPr>
          <p:nvPr/>
        </p:nvCxnSpPr>
        <p:spPr>
          <a:xfrm flipV="1">
            <a:off x="4350774" y="2587449"/>
            <a:ext cx="990931" cy="485302"/>
          </a:xfrm>
          <a:prstGeom prst="bentConnector3">
            <a:avLst>
              <a:gd name="adj1" fmla="val 9985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A6CD3BB-32D3-4CD6-9DBA-7BF26CC67CD4}"/>
              </a:ext>
            </a:extLst>
          </p:cNvPr>
          <p:cNvCxnSpPr>
            <a:stCxn id="50" idx="1"/>
          </p:cNvCxnSpPr>
          <p:nvPr/>
        </p:nvCxnSpPr>
        <p:spPr>
          <a:xfrm rot="10800000">
            <a:off x="2441102" y="2571751"/>
            <a:ext cx="1040330" cy="501001"/>
          </a:xfrm>
          <a:prstGeom prst="bentConnector3">
            <a:avLst>
              <a:gd name="adj1" fmla="val 9536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F7867EE-57EE-40D5-A79E-85AB6972491D}"/>
              </a:ext>
            </a:extLst>
          </p:cNvPr>
          <p:cNvCxnSpPr>
            <a:stCxn id="50" idx="0"/>
          </p:cNvCxnSpPr>
          <p:nvPr/>
        </p:nvCxnSpPr>
        <p:spPr>
          <a:xfrm rot="16200000" flipV="1">
            <a:off x="3928314" y="2672345"/>
            <a:ext cx="183992" cy="1281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C62669B-A2C2-4B36-8222-39078E432B20}"/>
              </a:ext>
            </a:extLst>
          </p:cNvPr>
          <p:cNvSpPr/>
          <p:nvPr/>
        </p:nvSpPr>
        <p:spPr>
          <a:xfrm>
            <a:off x="3481432" y="2770747"/>
            <a:ext cx="1090568" cy="6040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CloudKarafka</a:t>
            </a:r>
            <a:r>
              <a:rPr lang="nl-NL" sz="1100" dirty="0"/>
              <a:t> Console</a:t>
            </a:r>
            <a:endParaRPr lang="en-NL" sz="11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8413586-1FDE-4E13-9D95-674346408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697" y="929785"/>
            <a:ext cx="523934" cy="856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8ED0673-C1E4-4234-A3E7-8E581E63C1BF}"/>
              </a:ext>
            </a:extLst>
          </p:cNvPr>
          <p:cNvSpPr txBox="1"/>
          <p:nvPr/>
        </p:nvSpPr>
        <p:spPr>
          <a:xfrm>
            <a:off x="719999" y="4716000"/>
            <a:ext cx="29591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i="1" dirty="0"/>
              <a:t>Lab Resources: </a:t>
            </a:r>
            <a:r>
              <a:rPr lang="en-US" sz="1300" b="1" i="1" dirty="0">
                <a:hlinkClick r:id="rId8"/>
              </a:rPr>
              <a:t>bit.ly/fontys-kafka21</a:t>
            </a:r>
            <a:r>
              <a:rPr lang="en-US" sz="1300" b="1" i="1" dirty="0"/>
              <a:t> </a:t>
            </a:r>
          </a:p>
        </p:txBody>
      </p:sp>
      <p:pic>
        <p:nvPicPr>
          <p:cNvPr id="35" name="Snagit_SNG82F">
            <a:extLst>
              <a:ext uri="{FF2B5EF4-FFF2-40B4-BE49-F238E27FC236}">
                <a16:creationId xmlns:a16="http://schemas.microsoft.com/office/drawing/2014/main" id="{C5488C1B-9BD2-4F92-BBFA-DAF9394BF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03" y="4543972"/>
            <a:ext cx="357038" cy="3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3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A72E2-B615-4412-AC0E-6D437128CF9A}"/>
              </a:ext>
            </a:extLst>
          </p:cNvPr>
          <p:cNvSpPr txBox="1"/>
          <p:nvPr/>
        </p:nvSpPr>
        <p:spPr>
          <a:xfrm>
            <a:off x="719999" y="4716000"/>
            <a:ext cx="29591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i="1" dirty="0"/>
              <a:t>Lab Resources: </a:t>
            </a:r>
            <a:r>
              <a:rPr lang="en-US" sz="1300" b="1" i="1" dirty="0">
                <a:hlinkClick r:id="rId2"/>
              </a:rPr>
              <a:t>bit.ly/fontys-kafka21</a:t>
            </a:r>
            <a:r>
              <a:rPr lang="en-US" sz="1300" b="1" i="1" dirty="0"/>
              <a:t> </a:t>
            </a:r>
          </a:p>
        </p:txBody>
      </p:sp>
      <p:pic>
        <p:nvPicPr>
          <p:cNvPr id="6" name="Snagit_SNG82F">
            <a:extLst>
              <a:ext uri="{FF2B5EF4-FFF2-40B4-BE49-F238E27FC236}">
                <a16:creationId xmlns:a16="http://schemas.microsoft.com/office/drawing/2014/main" id="{308ADDB4-B399-4F23-812D-93C6EDE1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3" y="4543972"/>
            <a:ext cx="357038" cy="3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F86DEC-5EDF-48CE-ADF4-F782917B3F27}"/>
              </a:ext>
            </a:extLst>
          </p:cNvPr>
          <p:cNvSpPr txBox="1"/>
          <p:nvPr/>
        </p:nvSpPr>
        <p:spPr>
          <a:xfrm>
            <a:off x="719999" y="4716000"/>
            <a:ext cx="29591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i="1" dirty="0"/>
              <a:t>Lab Resources: </a:t>
            </a:r>
            <a:r>
              <a:rPr lang="en-US" sz="1300" b="1" i="1" dirty="0">
                <a:hlinkClick r:id="rId5"/>
              </a:rPr>
              <a:t>bit.ly/fontys-kafka21</a:t>
            </a:r>
            <a:r>
              <a:rPr lang="en-US" sz="1300" b="1" i="1" dirty="0"/>
              <a:t> </a:t>
            </a:r>
          </a:p>
        </p:txBody>
      </p:sp>
      <p:pic>
        <p:nvPicPr>
          <p:cNvPr id="25" name="Snagit_SNG82F">
            <a:extLst>
              <a:ext uri="{FF2B5EF4-FFF2-40B4-BE49-F238E27FC236}">
                <a16:creationId xmlns:a16="http://schemas.microsoft.com/office/drawing/2014/main" id="{F45D777F-A7D2-4B06-8352-65D7E4AFC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03" y="4543972"/>
            <a:ext cx="357038" cy="3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Jouw carrière goed beginnen bij AMIS?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0003" y="1224001"/>
            <a:ext cx="3744993" cy="1347750"/>
          </a:xfrm>
        </p:spPr>
        <p:txBody>
          <a:bodyPr/>
          <a:lstStyle/>
          <a:p>
            <a:r>
              <a:rPr lang="nl-NL" dirty="0"/>
              <a:t>Werk een periode mee en stel al je moeilijke vragen aan één van onze 80 IT-professionals die jou graag verder helpen.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nl-NL" dirty="0"/>
              <a:t>Meewerkstage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4893012" y="3029811"/>
            <a:ext cx="3744993" cy="1347751"/>
          </a:xfrm>
        </p:spPr>
        <p:txBody>
          <a:bodyPr/>
          <a:lstStyle/>
          <a:p>
            <a:r>
              <a:rPr lang="nl-NL" dirty="0"/>
              <a:t>Wil je meer weten over stagelopen of werken bij AMIS? Neem contact op met Marcel Bargeman, onze recruiter: </a:t>
            </a:r>
            <a:r>
              <a:rPr lang="nl-NL" dirty="0">
                <a:hlinkClick r:id="rId2"/>
              </a:rPr>
              <a:t>marcel.bargeman@amis.nl</a:t>
            </a:r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/>
              <a:t>Afstudeerstage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E73736E-71EF-4E01-8923-E5ED5330653E}"/>
              </a:ext>
            </a:extLst>
          </p:cNvPr>
          <p:cNvSpPr txBox="1">
            <a:spLocks/>
          </p:cNvSpPr>
          <p:nvPr/>
        </p:nvSpPr>
        <p:spPr>
          <a:xfrm>
            <a:off x="4729046" y="2715751"/>
            <a:ext cx="3744995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Neem contact op met Marcel Bargeman: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E17DE45-B461-4788-82F6-7A969631AA2C}"/>
              </a:ext>
            </a:extLst>
          </p:cNvPr>
          <p:cNvSpPr txBox="1">
            <a:spLocks/>
          </p:cNvSpPr>
          <p:nvPr/>
        </p:nvSpPr>
        <p:spPr>
          <a:xfrm>
            <a:off x="719997" y="2741811"/>
            <a:ext cx="3744995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Afgestudeerd? Jouw eerste baan!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FF8D7FC-6A48-48E1-A214-BD54C526FB7C}"/>
              </a:ext>
            </a:extLst>
          </p:cNvPr>
          <p:cNvSpPr txBox="1">
            <a:spLocks/>
          </p:cNvSpPr>
          <p:nvPr/>
        </p:nvSpPr>
        <p:spPr>
          <a:xfrm>
            <a:off x="720003" y="3029811"/>
            <a:ext cx="3744993" cy="13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Afgestudeerd en wil jij jouw carrière gelijk goed beginnen? Treed in dienst als Junior Consultant bij AMIS. Samen met ervaren collega’s leer je de praktijk écht goed kennen.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53E1F33-631A-45BA-80E5-A0FE02932339}"/>
              </a:ext>
            </a:extLst>
          </p:cNvPr>
          <p:cNvSpPr txBox="1">
            <a:spLocks/>
          </p:cNvSpPr>
          <p:nvPr/>
        </p:nvSpPr>
        <p:spPr>
          <a:xfrm>
            <a:off x="4679004" y="3029811"/>
            <a:ext cx="3744993" cy="13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4D99884-8E93-47A6-9784-A29C5F5A7107}"/>
              </a:ext>
            </a:extLst>
          </p:cNvPr>
          <p:cNvSpPr txBox="1">
            <a:spLocks/>
          </p:cNvSpPr>
          <p:nvPr/>
        </p:nvSpPr>
        <p:spPr>
          <a:xfrm>
            <a:off x="4831407" y="1224001"/>
            <a:ext cx="3744993" cy="13477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Kom afstuderen bij AMIS en doe onderzoek naar uiteenlopende onderwerpen waarbij je begeleiding krijgt van onze collega’s.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9752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2010-2021: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1.3M NPM Modules </a:t>
            </a:r>
            <a:r>
              <a:rPr lang="nl-NL" dirty="0" err="1"/>
              <a:t>available</a:t>
            </a:r>
            <a:r>
              <a:rPr lang="nl-NL" dirty="0"/>
              <a:t>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5ED97-15B1-49BB-B81F-7B3CFDDE7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199" y="1821254"/>
            <a:ext cx="4012131" cy="289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2DE25-5430-431C-B69D-F22AACBA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0" y="1825864"/>
            <a:ext cx="4410405" cy="303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791D7-D883-4BB0-9292-8A2E7B82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CF6F2-E52C-445F-8382-5DFA9A22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8447"/>
            <a:ext cx="5982218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1D116-A858-42F9-B640-46B55E89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" y="2506364"/>
            <a:ext cx="7736734" cy="906484"/>
          </a:xfrm>
          <a:prstGeom prst="rect">
            <a:avLst/>
          </a:prstGeom>
          <a:ln w="1905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5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loud 23">
            <a:extLst>
              <a:ext uri="{FF2B5EF4-FFF2-40B4-BE49-F238E27FC236}">
                <a16:creationId xmlns:a16="http://schemas.microsoft.com/office/drawing/2014/main" id="{4EEFE057-0B5A-4C8E-A3F6-68E10579FBC3}"/>
              </a:ext>
            </a:extLst>
          </p:cNvPr>
          <p:cNvSpPr/>
          <p:nvPr/>
        </p:nvSpPr>
        <p:spPr>
          <a:xfrm>
            <a:off x="3410766" y="2080738"/>
            <a:ext cx="2710190" cy="220515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315969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Produce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955698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Consume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335680"/>
            <a:ext cx="2041924" cy="1583127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11" y="3139610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065000" y="3382418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3070778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78865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43279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936395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kjynvuby</a:t>
            </a:r>
            <a:r>
              <a:rPr lang="nl-NL" sz="1050" dirty="0"/>
              <a:t>-default</a:t>
            </a:r>
            <a:endParaRPr lang="en-NL" sz="105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04D3920-F6BB-4ADC-99C6-548BCE77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5096">
            <a:off x="3735424" y="2138825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846155-03EC-423E-B230-4173E717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3" y="95796"/>
            <a:ext cx="3627358" cy="218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958C5CD7-623F-49CB-937E-A1480E99096B}"/>
              </a:ext>
            </a:extLst>
          </p:cNvPr>
          <p:cNvSpPr/>
          <p:nvPr/>
        </p:nvSpPr>
        <p:spPr>
          <a:xfrm rot="2271886">
            <a:off x="3040885" y="2383206"/>
            <a:ext cx="994291" cy="28288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1A506F9-93E0-4110-BEEC-3AE03361B31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891694" y="3015698"/>
            <a:ext cx="985433" cy="6448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Lightning Bolt 64">
            <a:extLst>
              <a:ext uri="{FF2B5EF4-FFF2-40B4-BE49-F238E27FC236}">
                <a16:creationId xmlns:a16="http://schemas.microsoft.com/office/drawing/2014/main" id="{EE7EA2A6-B4DC-4B13-A5B0-774F54B5DDAC}"/>
              </a:ext>
            </a:extLst>
          </p:cNvPr>
          <p:cNvSpPr/>
          <p:nvPr/>
        </p:nvSpPr>
        <p:spPr>
          <a:xfrm>
            <a:off x="3037751" y="3330008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81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 animBg="1"/>
      <p:bldP spid="26" grpId="0" animBg="1"/>
      <p:bldP spid="63" grpId="0" animBg="1"/>
      <p:bldP spid="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Eneco – </a:t>
            </a:r>
            <a:r>
              <a:rPr lang="nl-NL" dirty="0" err="1"/>
              <a:t>Utility</a:t>
            </a:r>
            <a:r>
              <a:rPr lang="nl-NL" dirty="0"/>
              <a:t> company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9E275-065B-4952-8C7B-F2C46292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49" y="213825"/>
            <a:ext cx="3003243" cy="205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3865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11B0-0F42-4FE1-83DC-E3B3A45E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Data, Multiple – different –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236-AE56-44CE-86E4-CF75CCF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/>
              <a:t>Different in: </a:t>
            </a:r>
          </a:p>
          <a:p>
            <a:pPr lvl="1"/>
            <a:r>
              <a:rPr lang="nl-NL" i="1" dirty="0" err="1"/>
              <a:t>Why</a:t>
            </a:r>
            <a:endParaRPr lang="nl-NL" i="1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– </a:t>
            </a:r>
            <a:r>
              <a:rPr lang="nl-NL" dirty="0" err="1"/>
              <a:t>grain</a:t>
            </a:r>
            <a:r>
              <a:rPr lang="nl-NL" dirty="0"/>
              <a:t>, 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breadth</a:t>
            </a:r>
            <a:r>
              <a:rPr lang="nl-NL" dirty="0"/>
              <a:t>, type of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queries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How – format,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freshness</a:t>
            </a:r>
            <a:r>
              <a:rPr lang="nl-NL" dirty="0"/>
              <a:t>, </a:t>
            </a:r>
            <a:r>
              <a:rPr lang="nl-NL" dirty="0" err="1"/>
              <a:t>consistency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– </a:t>
            </a:r>
            <a:r>
              <a:rPr lang="nl-NL" dirty="0" err="1"/>
              <a:t>frequency</a:t>
            </a:r>
            <a:r>
              <a:rPr lang="nl-NL" dirty="0"/>
              <a:t>, time of </a:t>
            </a:r>
            <a:r>
              <a:rPr lang="nl-NL" dirty="0" err="1"/>
              <a:t>day</a:t>
            </a:r>
            <a:r>
              <a:rPr lang="nl-NL" dirty="0"/>
              <a:t> | week | </a:t>
            </a:r>
            <a:r>
              <a:rPr lang="nl-NL" dirty="0" err="1"/>
              <a:t>month</a:t>
            </a:r>
            <a:r>
              <a:rPr lang="nl-NL" dirty="0"/>
              <a:t>, 24/7</a:t>
            </a:r>
          </a:p>
          <a:p>
            <a:pPr lvl="1"/>
            <a:r>
              <a:rPr lang="nl-NL" dirty="0" err="1"/>
              <a:t>Where</a:t>
            </a:r>
            <a:r>
              <a:rPr lang="nl-NL" dirty="0"/>
              <a:t> – </a:t>
            </a:r>
            <a:r>
              <a:rPr lang="nl-NL" dirty="0" err="1"/>
              <a:t>latency</a:t>
            </a:r>
            <a:r>
              <a:rPr lang="nl-NL" dirty="0"/>
              <a:t>, band </a:t>
            </a:r>
            <a:r>
              <a:rPr lang="nl-NL" dirty="0" err="1"/>
              <a:t>width</a:t>
            </a:r>
            <a:r>
              <a:rPr lang="nl-NL" dirty="0"/>
              <a:t>, off line</a:t>
            </a:r>
          </a:p>
          <a:p>
            <a:pPr lvl="1"/>
            <a:r>
              <a:rPr lang="nl-NL" dirty="0" err="1"/>
              <a:t>Who</a:t>
            </a:r>
            <a:r>
              <a:rPr lang="nl-NL" dirty="0"/>
              <a:t> – </a:t>
            </a:r>
            <a:r>
              <a:rPr lang="nl-NL" dirty="0" err="1"/>
              <a:t>scale</a:t>
            </a:r>
            <a:r>
              <a:rPr lang="nl-NL" dirty="0"/>
              <a:t>, different </a:t>
            </a:r>
            <a:r>
              <a:rPr lang="nl-NL" dirty="0" err="1"/>
              <a:t>roles</a:t>
            </a:r>
            <a:r>
              <a:rPr lang="nl-NL" dirty="0"/>
              <a:t> &amp; user </a:t>
            </a:r>
            <a:r>
              <a:rPr lang="nl-NL" dirty="0" err="1"/>
              <a:t>groups</a:t>
            </a:r>
            <a:endParaRPr lang="nl-NL" dirty="0"/>
          </a:p>
          <a:p>
            <a:pPr marL="180000" lvl="1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1F85-2A84-4526-967D-B9160FF5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8194" name="Picture 2" descr="Image result for what how when where who">
            <a:extLst>
              <a:ext uri="{FF2B5EF4-FFF2-40B4-BE49-F238E27FC236}">
                <a16:creationId xmlns:a16="http://schemas.microsoft.com/office/drawing/2014/main" id="{F7C7FA24-B449-4D57-BCED-D59CB01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17900"/>
            <a:ext cx="381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6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CQRS: </a:t>
            </a:r>
            <a:r>
              <a:rPr lang="nl-NL" u="sng" dirty="0" err="1"/>
              <a:t>C</a:t>
            </a:r>
            <a:r>
              <a:rPr lang="nl-NL" dirty="0" err="1"/>
              <a:t>ommand</a:t>
            </a:r>
            <a:r>
              <a:rPr lang="nl-NL" dirty="0"/>
              <a:t> </a:t>
            </a:r>
            <a:r>
              <a:rPr lang="nl-NL" u="sng" dirty="0"/>
              <a:t>Q</a:t>
            </a:r>
            <a:r>
              <a:rPr lang="nl-NL" dirty="0"/>
              <a:t>uery </a:t>
            </a:r>
            <a:r>
              <a:rPr lang="nl-NL" u="sng" dirty="0" err="1"/>
              <a:t>R</a:t>
            </a:r>
            <a:r>
              <a:rPr lang="nl-NL" dirty="0" err="1"/>
              <a:t>esponsibility</a:t>
            </a:r>
            <a:r>
              <a:rPr lang="nl-NL" dirty="0"/>
              <a:t> </a:t>
            </a:r>
            <a:r>
              <a:rPr lang="nl-NL" u="sng" dirty="0" err="1"/>
              <a:t>S</a:t>
            </a:r>
            <a:r>
              <a:rPr lang="nl-NL" dirty="0" err="1"/>
              <a:t>egregation</a:t>
            </a:r>
            <a:endParaRPr lang="nl-NL" dirty="0"/>
          </a:p>
        </p:txBody>
      </p:sp>
      <p:pic>
        <p:nvPicPr>
          <p:cNvPr id="10242" name="Picture 2" descr="Image result for solr">
            <a:extLst>
              <a:ext uri="{FF2B5EF4-FFF2-40B4-BE49-F238E27FC236}">
                <a16:creationId xmlns:a16="http://schemas.microsoft.com/office/drawing/2014/main" id="{FCD370E9-F10B-4455-B035-4E7F63C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21" y="3664647"/>
            <a:ext cx="690655" cy="3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Steps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Challenges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4242997" y="877478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5098105" y="1282163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5732892" y="1691639"/>
            <a:ext cx="1710216" cy="339773"/>
          </a:xfrm>
          <a:prstGeom prst="wedgeRectCallout">
            <a:avLst>
              <a:gd name="adj1" fmla="val -53603"/>
              <a:gd name="adj2" fmla="val 1137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Transport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334731" y="2092732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Convert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45470" y="2490209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Apply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681019" y="1452376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944086" y="1245857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ular Callout 24">
            <a:extLst>
              <a:ext uri="{FF2B5EF4-FFF2-40B4-BE49-F238E27FC236}">
                <a16:creationId xmlns:a16="http://schemas.microsoft.com/office/drawing/2014/main" id="{E93B62A6-9B57-457D-A056-7A6808F98432}"/>
              </a:ext>
            </a:extLst>
          </p:cNvPr>
          <p:cNvSpPr/>
          <p:nvPr/>
        </p:nvSpPr>
        <p:spPr>
          <a:xfrm>
            <a:off x="7260793" y="66540"/>
            <a:ext cx="1710216" cy="468946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Spot and Handle Errors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ular Callout 24">
            <a:extLst>
              <a:ext uri="{FF2B5EF4-FFF2-40B4-BE49-F238E27FC236}">
                <a16:creationId xmlns:a16="http://schemas.microsoft.com/office/drawing/2014/main" id="{77064275-E83F-4432-84C9-658FD871FB3A}"/>
              </a:ext>
            </a:extLst>
          </p:cNvPr>
          <p:cNvSpPr/>
          <p:nvPr/>
        </p:nvSpPr>
        <p:spPr>
          <a:xfrm>
            <a:off x="7302396" y="671662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Governance &amp; Evolution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ular Callout 24">
            <a:extLst>
              <a:ext uri="{FF2B5EF4-FFF2-40B4-BE49-F238E27FC236}">
                <a16:creationId xmlns:a16="http://schemas.microsoft.com/office/drawing/2014/main" id="{8FC3DE47-2A99-4E9F-99A6-4DC3A468F00E}"/>
              </a:ext>
            </a:extLst>
          </p:cNvPr>
          <p:cNvSpPr/>
          <p:nvPr/>
        </p:nvSpPr>
        <p:spPr>
          <a:xfrm>
            <a:off x="7337446" y="1241161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Enforce Constraints &amp; Authorization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atomically?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583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04" y="-321300"/>
            <a:ext cx="9416704" cy="5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48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atomic?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Authorization Considerations</a:t>
            </a:r>
          </a:p>
          <a:p>
            <a:r>
              <a:rPr lang="en-US" dirty="0"/>
              <a:t>Locations &amp; Connectivity</a:t>
            </a:r>
          </a:p>
          <a:p>
            <a:r>
              <a:rPr lang="en-US" dirty="0"/>
              <a:t>Full resynch | restore of Query Store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7" y="2352229"/>
            <a:ext cx="1613975" cy="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4796-4A48-4CDF-8CA7-EC4AD7B3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CQRS Architecture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63BC4-D638-4436-98DE-E02360D9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379EEF0-E945-4552-AE4F-B0F76F694B16}"/>
              </a:ext>
            </a:extLst>
          </p:cNvPr>
          <p:cNvSpPr/>
          <p:nvPr/>
        </p:nvSpPr>
        <p:spPr>
          <a:xfrm>
            <a:off x="3686400" y="1908000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Event Platform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9A37A9A-5840-4D08-ABD7-51395C7E33A9}"/>
              </a:ext>
            </a:extLst>
          </p:cNvPr>
          <p:cNvSpPr/>
          <p:nvPr/>
        </p:nvSpPr>
        <p:spPr>
          <a:xfrm>
            <a:off x="615598" y="1555200"/>
            <a:ext cx="604800" cy="55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FCE59F5-BF26-4943-A1B3-FBB862DFDCAE}"/>
              </a:ext>
            </a:extLst>
          </p:cNvPr>
          <p:cNvSpPr/>
          <p:nvPr/>
        </p:nvSpPr>
        <p:spPr>
          <a:xfrm>
            <a:off x="392312" y="2377957"/>
            <a:ext cx="1238401" cy="652800"/>
          </a:xfrm>
          <a:prstGeom prst="can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9231FB1-FC22-494E-867F-2629D8B3B5CE}"/>
              </a:ext>
            </a:extLst>
          </p:cNvPr>
          <p:cNvSpPr/>
          <p:nvPr/>
        </p:nvSpPr>
        <p:spPr>
          <a:xfrm>
            <a:off x="79200" y="3247200"/>
            <a:ext cx="1735200" cy="5040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25690-2C43-4B96-AA05-F70A9DA6C62F}"/>
              </a:ext>
            </a:extLst>
          </p:cNvPr>
          <p:cNvSpPr txBox="1"/>
          <p:nvPr/>
        </p:nvSpPr>
        <p:spPr>
          <a:xfrm>
            <a:off x="417600" y="933600"/>
            <a:ext cx="11878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Source systems</a:t>
            </a:r>
            <a:endParaRPr lang="en-NL" sz="1300" dirty="0" err="1"/>
          </a:p>
        </p:txBody>
      </p:sp>
      <p:pic>
        <p:nvPicPr>
          <p:cNvPr id="11" name="Snagit_PPTACF6">
            <a:extLst>
              <a:ext uri="{FF2B5EF4-FFF2-40B4-BE49-F238E27FC236}">
                <a16:creationId xmlns:a16="http://schemas.microsoft.com/office/drawing/2014/main" id="{8D8E001E-5E69-4334-A801-2A50BD46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9" y="4184087"/>
            <a:ext cx="669399" cy="7038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7428E-CC76-456F-BA00-D10CF189D9E1}"/>
              </a:ext>
            </a:extLst>
          </p:cNvPr>
          <p:cNvSpPr/>
          <p:nvPr/>
        </p:nvSpPr>
        <p:spPr>
          <a:xfrm>
            <a:off x="1952999" y="1526400"/>
            <a:ext cx="874800" cy="50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6C0525-89AB-4681-AB23-3F9E9D3B3093}"/>
              </a:ext>
            </a:extLst>
          </p:cNvPr>
          <p:cNvSpPr/>
          <p:nvPr/>
        </p:nvSpPr>
        <p:spPr>
          <a:xfrm>
            <a:off x="2165400" y="3247200"/>
            <a:ext cx="874800" cy="50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Consume</a:t>
            </a:r>
            <a:endParaRPr lang="en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4145F4-B680-4EC5-B88F-492BC1040736}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2827799" y="1778400"/>
            <a:ext cx="858601" cy="1074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58D767-B8A4-453B-99C0-2253D6FC3589}"/>
              </a:ext>
            </a:extLst>
          </p:cNvPr>
          <p:cNvCxnSpPr>
            <a:stCxn id="13" idx="3"/>
            <a:endCxn id="5" idx="2"/>
          </p:cNvCxnSpPr>
          <p:nvPr/>
        </p:nvCxnSpPr>
        <p:spPr>
          <a:xfrm flipV="1">
            <a:off x="3040200" y="2853000"/>
            <a:ext cx="646200" cy="646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396B9B-0FB4-40FD-BD70-BEC2960C3FF9}"/>
              </a:ext>
            </a:extLst>
          </p:cNvPr>
          <p:cNvSpPr/>
          <p:nvPr/>
        </p:nvSpPr>
        <p:spPr>
          <a:xfrm>
            <a:off x="1981713" y="2377957"/>
            <a:ext cx="874800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Detect</a:t>
            </a:r>
            <a:r>
              <a:rPr lang="nl-NL" sz="1100" dirty="0"/>
              <a:t> &amp; </a:t>
            </a:r>
            <a:r>
              <a:rPr lang="nl-NL" sz="1100" dirty="0" err="1"/>
              <a:t>Retrieve</a:t>
            </a:r>
            <a:r>
              <a:rPr lang="nl-NL" sz="1100" dirty="0"/>
              <a:t> Change</a:t>
            </a:r>
            <a:endParaRPr lang="en-NL" sz="1100" dirty="0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8AE8CC70-BDBF-4BD1-A1DB-44A74F34916A}"/>
              </a:ext>
            </a:extLst>
          </p:cNvPr>
          <p:cNvSpPr/>
          <p:nvPr/>
        </p:nvSpPr>
        <p:spPr>
          <a:xfrm>
            <a:off x="1872450" y="3319200"/>
            <a:ext cx="148500" cy="273600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C293FC-A581-4052-A46F-A5D4152D8B7A}"/>
              </a:ext>
            </a:extLst>
          </p:cNvPr>
          <p:cNvSpPr/>
          <p:nvPr/>
        </p:nvSpPr>
        <p:spPr>
          <a:xfrm>
            <a:off x="1809450" y="3470400"/>
            <a:ext cx="143549" cy="1728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D817A3D-286F-4AB5-8FAD-1458277E17E1}"/>
              </a:ext>
            </a:extLst>
          </p:cNvPr>
          <p:cNvCxnSpPr>
            <a:stCxn id="18" idx="3"/>
            <a:endCxn id="5" idx="2"/>
          </p:cNvCxnSpPr>
          <p:nvPr/>
        </p:nvCxnSpPr>
        <p:spPr>
          <a:xfrm>
            <a:off x="2856513" y="2629957"/>
            <a:ext cx="829887" cy="22304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552F8E-E8EF-4994-B3BB-2BEE3016924E}"/>
              </a:ext>
            </a:extLst>
          </p:cNvPr>
          <p:cNvSpPr/>
          <p:nvPr/>
        </p:nvSpPr>
        <p:spPr>
          <a:xfrm>
            <a:off x="1148862" y="1764000"/>
            <a:ext cx="795138" cy="140891"/>
          </a:xfrm>
          <a:custGeom>
            <a:avLst/>
            <a:gdLst>
              <a:gd name="connsiteX0" fmla="*/ 795138 w 795138"/>
              <a:gd name="connsiteY0" fmla="*/ 0 h 140891"/>
              <a:gd name="connsiteX1" fmla="*/ 3138 w 795138"/>
              <a:gd name="connsiteY1" fmla="*/ 57600 h 140891"/>
              <a:gd name="connsiteX2" fmla="*/ 528738 w 795138"/>
              <a:gd name="connsiteY2" fmla="*/ 136800 h 140891"/>
              <a:gd name="connsiteX3" fmla="*/ 787938 w 795138"/>
              <a:gd name="connsiteY3" fmla="*/ 122400 h 14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138" h="140891">
                <a:moveTo>
                  <a:pt x="795138" y="0"/>
                </a:moveTo>
                <a:cubicBezTo>
                  <a:pt x="421338" y="17400"/>
                  <a:pt x="47538" y="34800"/>
                  <a:pt x="3138" y="57600"/>
                </a:cubicBezTo>
                <a:cubicBezTo>
                  <a:pt x="-41262" y="80400"/>
                  <a:pt x="397938" y="126000"/>
                  <a:pt x="528738" y="136800"/>
                </a:cubicBezTo>
                <a:cubicBezTo>
                  <a:pt x="659538" y="147600"/>
                  <a:pt x="723738" y="135000"/>
                  <a:pt x="787938" y="122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an 6">
            <a:extLst>
              <a:ext uri="{FF2B5EF4-FFF2-40B4-BE49-F238E27FC236}">
                <a16:creationId xmlns:a16="http://schemas.microsoft.com/office/drawing/2014/main" id="{34AB0EA3-C293-4028-A247-135EA6C2E917}"/>
              </a:ext>
            </a:extLst>
          </p:cNvPr>
          <p:cNvSpPr/>
          <p:nvPr/>
        </p:nvSpPr>
        <p:spPr>
          <a:xfrm>
            <a:off x="7823727" y="1316675"/>
            <a:ext cx="1067431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6" name="Snagit_PPTA17C">
            <a:extLst>
              <a:ext uri="{FF2B5EF4-FFF2-40B4-BE49-F238E27FC236}">
                <a16:creationId xmlns:a16="http://schemas.microsoft.com/office/drawing/2014/main" id="{BFCC08D6-5F2C-4355-A3F8-B0AC1AF9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4232300"/>
            <a:ext cx="683158" cy="655612"/>
          </a:xfrm>
          <a:prstGeom prst="rect">
            <a:avLst/>
          </a:prstGeom>
        </p:spPr>
      </p:pic>
      <p:sp>
        <p:nvSpPr>
          <p:cNvPr id="27" name="Can 6">
            <a:extLst>
              <a:ext uri="{FF2B5EF4-FFF2-40B4-BE49-F238E27FC236}">
                <a16:creationId xmlns:a16="http://schemas.microsoft.com/office/drawing/2014/main" id="{D9EC2EB2-7289-4946-8101-79A4A66A88AD}"/>
              </a:ext>
            </a:extLst>
          </p:cNvPr>
          <p:cNvSpPr/>
          <p:nvPr/>
        </p:nvSpPr>
        <p:spPr>
          <a:xfrm>
            <a:off x="4795994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8" name="Can 6">
            <a:extLst>
              <a:ext uri="{FF2B5EF4-FFF2-40B4-BE49-F238E27FC236}">
                <a16:creationId xmlns:a16="http://schemas.microsoft.com/office/drawing/2014/main" id="{1114AFED-6BBB-42F3-8245-813B7634AD0C}"/>
              </a:ext>
            </a:extLst>
          </p:cNvPr>
          <p:cNvSpPr/>
          <p:nvPr/>
        </p:nvSpPr>
        <p:spPr>
          <a:xfrm>
            <a:off x="7520021" y="2397624"/>
            <a:ext cx="1515138" cy="504028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2A445867-EE31-460D-A99C-AF77FA8DC33D}"/>
              </a:ext>
            </a:extLst>
          </p:cNvPr>
          <p:cNvSpPr/>
          <p:nvPr/>
        </p:nvSpPr>
        <p:spPr>
          <a:xfrm>
            <a:off x="8005933" y="3111202"/>
            <a:ext cx="763200" cy="8982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FFDDF-9FE3-4CC4-9101-B8284AAFF72D}"/>
              </a:ext>
            </a:extLst>
          </p:cNvPr>
          <p:cNvSpPr txBox="1"/>
          <p:nvPr/>
        </p:nvSpPr>
        <p:spPr>
          <a:xfrm>
            <a:off x="1944000" y="933600"/>
            <a:ext cx="13657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Reporters</a:t>
            </a:r>
            <a:endParaRPr lang="en-NL" sz="13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68F8F-B06D-4AFA-AAC1-20B2B7B42935}"/>
              </a:ext>
            </a:extLst>
          </p:cNvPr>
          <p:cNvSpPr txBox="1"/>
          <p:nvPr/>
        </p:nvSpPr>
        <p:spPr>
          <a:xfrm>
            <a:off x="3470400" y="933600"/>
            <a:ext cx="22554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Distributed Change Event Hub</a:t>
            </a:r>
            <a:endParaRPr lang="en-NL" sz="13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011CD-9B7A-465C-8A4A-B913C602199B}"/>
              </a:ext>
            </a:extLst>
          </p:cNvPr>
          <p:cNvSpPr txBox="1"/>
          <p:nvPr/>
        </p:nvSpPr>
        <p:spPr>
          <a:xfrm>
            <a:off x="5958087" y="933600"/>
            <a:ext cx="13833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Projectors</a:t>
            </a:r>
            <a:endParaRPr lang="en-NL" sz="13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60FBF-4323-4DB8-B98D-65334D17FE84}"/>
              </a:ext>
            </a:extLst>
          </p:cNvPr>
          <p:cNvSpPr txBox="1"/>
          <p:nvPr/>
        </p:nvSpPr>
        <p:spPr>
          <a:xfrm>
            <a:off x="7541160" y="933600"/>
            <a:ext cx="14939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Destination</a:t>
            </a:r>
            <a:r>
              <a:rPr lang="nl-NL" sz="1300" dirty="0"/>
              <a:t> systems</a:t>
            </a:r>
            <a:endParaRPr lang="en-NL" sz="1300" dirty="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281793C-5407-436A-B4E5-CB79E4CBAE68}"/>
              </a:ext>
            </a:extLst>
          </p:cNvPr>
          <p:cNvSpPr/>
          <p:nvPr/>
        </p:nvSpPr>
        <p:spPr>
          <a:xfrm>
            <a:off x="3865879" y="2980381"/>
            <a:ext cx="1022400" cy="223200"/>
          </a:xfrm>
          <a:custGeom>
            <a:avLst/>
            <a:gdLst>
              <a:gd name="connsiteX0" fmla="*/ 0 w 1022400"/>
              <a:gd name="connsiteY0" fmla="*/ 223200 h 223200"/>
              <a:gd name="connsiteX1" fmla="*/ 432000 w 1022400"/>
              <a:gd name="connsiteY1" fmla="*/ 0 h 223200"/>
              <a:gd name="connsiteX2" fmla="*/ 1022400 w 1022400"/>
              <a:gd name="connsiteY2" fmla="*/ 223200 h 2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400" h="223200">
                <a:moveTo>
                  <a:pt x="0" y="223200"/>
                </a:moveTo>
                <a:cubicBezTo>
                  <a:pt x="130800" y="111600"/>
                  <a:pt x="261600" y="0"/>
                  <a:pt x="432000" y="0"/>
                </a:cubicBezTo>
                <a:cubicBezTo>
                  <a:pt x="602400" y="0"/>
                  <a:pt x="812400" y="111600"/>
                  <a:pt x="1022400" y="22320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Can 6">
            <a:extLst>
              <a:ext uri="{FF2B5EF4-FFF2-40B4-BE49-F238E27FC236}">
                <a16:creationId xmlns:a16="http://schemas.microsoft.com/office/drawing/2014/main" id="{125C6851-74B2-44FD-9BE9-C5002C56A2AD}"/>
              </a:ext>
            </a:extLst>
          </p:cNvPr>
          <p:cNvSpPr/>
          <p:nvPr/>
        </p:nvSpPr>
        <p:spPr>
          <a:xfrm>
            <a:off x="3864760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0162AA25-F3E2-4544-A268-589ACB646C40}"/>
              </a:ext>
            </a:extLst>
          </p:cNvPr>
          <p:cNvSpPr/>
          <p:nvPr/>
        </p:nvSpPr>
        <p:spPr>
          <a:xfrm>
            <a:off x="1628297" y="2580337"/>
            <a:ext cx="372206" cy="1728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A3CEC0-4748-4A39-B08A-F71D6A5903F0}"/>
              </a:ext>
            </a:extLst>
          </p:cNvPr>
          <p:cNvSpPr/>
          <p:nvPr/>
        </p:nvSpPr>
        <p:spPr>
          <a:xfrm>
            <a:off x="6142526" y="1400891"/>
            <a:ext cx="874800" cy="5040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>
                <a:solidFill>
                  <a:schemeClr val="lt1"/>
                </a:solidFill>
              </a:rPr>
              <a:t>Transform</a:t>
            </a:r>
            <a:r>
              <a:rPr lang="nl-NL" sz="1013" dirty="0">
                <a:solidFill>
                  <a:schemeClr val="lt1"/>
                </a:solidFill>
              </a:rPr>
              <a:t> &amp; </a:t>
            </a:r>
            <a:r>
              <a:rPr lang="nl-NL" sz="1013" dirty="0" err="1">
                <a:solidFill>
                  <a:schemeClr val="lt1"/>
                </a:solidFill>
              </a:rPr>
              <a:t>Apply</a:t>
            </a:r>
            <a:endParaRPr lang="en-NL" sz="1013" dirty="0">
              <a:solidFill>
                <a:schemeClr val="lt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3B654C-E9F5-4CA5-8757-ECEB7FC980B3}"/>
              </a:ext>
            </a:extLst>
          </p:cNvPr>
          <p:cNvSpPr/>
          <p:nvPr/>
        </p:nvSpPr>
        <p:spPr>
          <a:xfrm>
            <a:off x="6142525" y="2376000"/>
            <a:ext cx="1019761" cy="504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(re)</a:t>
            </a:r>
            <a:r>
              <a:rPr lang="nl-NL" sz="1013" dirty="0" err="1"/>
              <a:t>Calculate</a:t>
            </a:r>
            <a:r>
              <a:rPr lang="nl-NL" sz="1013" dirty="0"/>
              <a:t> &amp; Record</a:t>
            </a:r>
            <a:endParaRPr lang="en-NL" sz="1013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C8B7F4-8058-47F0-B502-3AC9F0064464}"/>
              </a:ext>
            </a:extLst>
          </p:cNvPr>
          <p:cNvSpPr/>
          <p:nvPr/>
        </p:nvSpPr>
        <p:spPr>
          <a:xfrm>
            <a:off x="6212383" y="3330491"/>
            <a:ext cx="874800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>
                <a:solidFill>
                  <a:schemeClr val="dk1"/>
                </a:solidFill>
              </a:rPr>
              <a:t>Convert</a:t>
            </a:r>
            <a:r>
              <a:rPr lang="nl-NL" sz="1050" dirty="0">
                <a:solidFill>
                  <a:schemeClr val="dk1"/>
                </a:solidFill>
              </a:rPr>
              <a:t>, Translate, Store</a:t>
            </a:r>
            <a:endParaRPr lang="en-NL" sz="1050" dirty="0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A22102-4D90-4D3F-83D4-34153EF2FA95}"/>
              </a:ext>
            </a:extLst>
          </p:cNvPr>
          <p:cNvCxnSpPr>
            <a:stCxn id="5" idx="5"/>
            <a:endCxn id="41" idx="1"/>
          </p:cNvCxnSpPr>
          <p:nvPr/>
        </p:nvCxnSpPr>
        <p:spPr>
          <a:xfrm flipV="1">
            <a:off x="5644800" y="1652891"/>
            <a:ext cx="497726" cy="82210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8C8AF7B-84F1-4957-8885-BB7FFB2A3FB8}"/>
              </a:ext>
            </a:extLst>
          </p:cNvPr>
          <p:cNvCxnSpPr>
            <a:cxnSpLocks/>
            <a:stCxn id="5" idx="5"/>
            <a:endCxn id="42" idx="1"/>
          </p:cNvCxnSpPr>
          <p:nvPr/>
        </p:nvCxnSpPr>
        <p:spPr>
          <a:xfrm>
            <a:off x="5644800" y="2475000"/>
            <a:ext cx="497725" cy="15300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06B7B58-4EC0-479D-897C-21B4DD6303B3}"/>
              </a:ext>
            </a:extLst>
          </p:cNvPr>
          <p:cNvCxnSpPr>
            <a:stCxn id="5" idx="5"/>
            <a:endCxn id="43" idx="1"/>
          </p:cNvCxnSpPr>
          <p:nvPr/>
        </p:nvCxnSpPr>
        <p:spPr>
          <a:xfrm>
            <a:off x="5644800" y="2475000"/>
            <a:ext cx="567583" cy="1107491"/>
          </a:xfrm>
          <a:prstGeom prst="bentConnector3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277BCE-33F9-477E-8C5A-9EFBC75BE174}"/>
              </a:ext>
            </a:extLst>
          </p:cNvPr>
          <p:cNvSpPr/>
          <p:nvPr/>
        </p:nvSpPr>
        <p:spPr>
          <a:xfrm>
            <a:off x="3676418" y="3627344"/>
            <a:ext cx="1622782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Event Schema </a:t>
            </a:r>
            <a:r>
              <a:rPr lang="nl-NL" sz="1100" dirty="0" err="1"/>
              <a:t>Governance</a:t>
            </a:r>
            <a:endParaRPr lang="en-NL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B0737-0B2B-4B15-B6FE-8C562AB25B1A}"/>
              </a:ext>
            </a:extLst>
          </p:cNvPr>
          <p:cNvSpPr/>
          <p:nvPr/>
        </p:nvSpPr>
        <p:spPr>
          <a:xfrm>
            <a:off x="1957416" y="4184087"/>
            <a:ext cx="5235383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Monitoring &amp; Error Handling</a:t>
            </a:r>
            <a:endParaRPr lang="en-NL" sz="11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441137-1C09-441A-B26A-D8A936B6D3E8}"/>
              </a:ext>
            </a:extLst>
          </p:cNvPr>
          <p:cNvCxnSpPr>
            <a:stCxn id="41" idx="3"/>
            <a:endCxn id="25" idx="2"/>
          </p:cNvCxnSpPr>
          <p:nvPr/>
        </p:nvCxnSpPr>
        <p:spPr>
          <a:xfrm>
            <a:off x="7017326" y="1652891"/>
            <a:ext cx="806401" cy="125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2BEF77-99AF-42C2-908B-A29F550ED9AF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>
          <a:xfrm>
            <a:off x="7162286" y="2628000"/>
            <a:ext cx="357735" cy="21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1060F5-C57C-438B-8054-FFAC7A603423}"/>
              </a:ext>
            </a:extLst>
          </p:cNvPr>
          <p:cNvCxnSpPr>
            <a:stCxn id="43" idx="3"/>
            <a:endCxn id="30" idx="2"/>
          </p:cNvCxnSpPr>
          <p:nvPr/>
        </p:nvCxnSpPr>
        <p:spPr>
          <a:xfrm>
            <a:off x="7087183" y="3582491"/>
            <a:ext cx="918750" cy="73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22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788-CCDC-4532-93DF-1B9A9E9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support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817F-27C8-4D4F-813F-C2ACE59C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</a:t>
            </a:r>
          </a:p>
          <a:p>
            <a:pPr lvl="1"/>
            <a:r>
              <a:rPr lang="nl-NL" dirty="0"/>
              <a:t>Database </a:t>
            </a:r>
            <a:r>
              <a:rPr lang="nl-NL" dirty="0" err="1"/>
              <a:t>specific</a:t>
            </a:r>
            <a:r>
              <a:rPr lang="nl-NL" dirty="0"/>
              <a:t> change </a:t>
            </a:r>
            <a:r>
              <a:rPr lang="nl-NL" dirty="0" err="1"/>
              <a:t>detection</a:t>
            </a:r>
            <a:endParaRPr lang="nl-NL" dirty="0"/>
          </a:p>
          <a:p>
            <a:pPr lvl="1"/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SOA Suite </a:t>
            </a:r>
            <a:r>
              <a:rPr lang="nl-NL" dirty="0" err="1"/>
              <a:t>Inbound</a:t>
            </a:r>
            <a:r>
              <a:rPr lang="nl-NL" dirty="0"/>
              <a:t> Adapters, </a:t>
            </a:r>
          </a:p>
          <a:p>
            <a:pPr lvl="1"/>
            <a:r>
              <a:rPr lang="nl-NL" dirty="0"/>
              <a:t>Cloud Adapters in </a:t>
            </a:r>
            <a:r>
              <a:rPr lang="nl-NL" dirty="0" err="1"/>
              <a:t>iPaaS</a:t>
            </a:r>
            <a:r>
              <a:rPr lang="nl-NL" dirty="0"/>
              <a:t> platforms </a:t>
            </a:r>
            <a:r>
              <a:rPr lang="nl-NL" dirty="0" err="1"/>
              <a:t>and</a:t>
            </a:r>
            <a:r>
              <a:rPr lang="nl-NL" dirty="0"/>
              <a:t> SaaS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gathering</a:t>
            </a:r>
            <a:r>
              <a:rPr lang="nl-NL" dirty="0"/>
              <a:t> &amp; </a:t>
            </a:r>
            <a:r>
              <a:rPr lang="nl-NL" dirty="0" err="1"/>
              <a:t>queueing</a:t>
            </a:r>
            <a:r>
              <a:rPr lang="nl-NL" dirty="0"/>
              <a:t> of change events (</a:t>
            </a:r>
            <a:r>
              <a:rPr lang="nl-NL" dirty="0" err="1"/>
              <a:t>preferably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agnostic</a:t>
            </a:r>
            <a:r>
              <a:rPr lang="nl-NL" dirty="0"/>
              <a:t>; options for long term event </a:t>
            </a:r>
            <a:r>
              <a:rPr lang="nl-NL" dirty="0" err="1"/>
              <a:t>retention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Rabbit</a:t>
            </a:r>
            <a:r>
              <a:rPr lang="nl-NL" dirty="0"/>
              <a:t> MQ, AWS SQS, JMS</a:t>
            </a:r>
          </a:p>
          <a:p>
            <a:r>
              <a:rPr lang="nl-NL" dirty="0"/>
              <a:t>Handling change – transport, </a:t>
            </a:r>
            <a:r>
              <a:rPr lang="nl-NL" dirty="0" err="1"/>
              <a:t>transform</a:t>
            </a:r>
            <a:r>
              <a:rPr lang="nl-NL" dirty="0"/>
              <a:t>, </a:t>
            </a:r>
            <a:r>
              <a:rPr lang="nl-NL" dirty="0" err="1"/>
              <a:t>apply</a:t>
            </a:r>
            <a:endParaRPr lang="nl-NL" dirty="0"/>
          </a:p>
          <a:p>
            <a:r>
              <a:rPr lang="nl-NL" dirty="0"/>
              <a:t>Query Stores – </a:t>
            </a:r>
            <a:r>
              <a:rPr lang="nl-NL" dirty="0" err="1"/>
              <a:t>picked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data </a:t>
            </a:r>
            <a:r>
              <a:rPr lang="nl-NL" dirty="0" err="1"/>
              <a:t>use</a:t>
            </a:r>
            <a:r>
              <a:rPr lang="nl-NL" dirty="0"/>
              <a:t> case </a:t>
            </a:r>
            <a:r>
              <a:rPr lang="nl-NL" dirty="0" err="1"/>
              <a:t>requirement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for CQRS</a:t>
            </a:r>
          </a:p>
          <a:p>
            <a:pPr lvl="1"/>
            <a:r>
              <a:rPr lang="nl-NL" dirty="0" err="1"/>
              <a:t>Any</a:t>
            </a:r>
            <a:r>
              <a:rPr lang="nl-NL" dirty="0"/>
              <a:t> database, in memory cache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54D8-9B82-455B-BB83-3359FAC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821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0108-FDE2-450E-BE4A-1017288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– </a:t>
            </a:r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23E0-35C7-47E4-A30A-D9E6EC0C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12290" name="Picture 2" descr="Image result for debezium">
            <a:extLst>
              <a:ext uri="{FF2B5EF4-FFF2-40B4-BE49-F238E27FC236}">
                <a16:creationId xmlns:a16="http://schemas.microsoft.com/office/drawing/2014/main" id="{D191CE7B-C325-4DC2-B08E-E7F01A43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02" y="1267725"/>
            <a:ext cx="747750" cy="7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DC233-EA18-464C-A480-EC94EA73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1" y="944182"/>
            <a:ext cx="1699456" cy="13948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C264009-0B4B-412B-AEE8-FA42F89EE8AC}"/>
              </a:ext>
            </a:extLst>
          </p:cNvPr>
          <p:cNvSpPr/>
          <p:nvPr/>
        </p:nvSpPr>
        <p:spPr>
          <a:xfrm>
            <a:off x="2091127" y="1433782"/>
            <a:ext cx="700275" cy="44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CDC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500D7-8F60-4AD9-917E-918C3C60C71C}"/>
              </a:ext>
            </a:extLst>
          </p:cNvPr>
          <p:cNvSpPr txBox="1"/>
          <p:nvPr/>
        </p:nvSpPr>
        <p:spPr>
          <a:xfrm>
            <a:off x="2791402" y="2000526"/>
            <a:ext cx="7518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Debezium</a:t>
            </a:r>
            <a:endParaRPr lang="en-NL" sz="13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64473-EAA3-4AD2-96BB-3E1865700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"/>
          <a:stretch/>
        </p:blipFill>
        <p:spPr>
          <a:xfrm>
            <a:off x="829100" y="2367818"/>
            <a:ext cx="1262027" cy="259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5E7A1-7BD2-418B-9B7D-3BAE7006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16" y="2739179"/>
            <a:ext cx="1242168" cy="71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47739-CE1E-4A72-BEF5-E6148ACA3403}"/>
              </a:ext>
            </a:extLst>
          </p:cNvPr>
          <p:cNvCxnSpPr>
            <a:cxnSpLocks/>
            <a:stCxn id="12290" idx="3"/>
          </p:cNvCxnSpPr>
          <p:nvPr/>
        </p:nvCxnSpPr>
        <p:spPr>
          <a:xfrm>
            <a:off x="3539152" y="1641600"/>
            <a:ext cx="354164" cy="11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21228-9AD0-4808-B6E6-211F1416C25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91127" y="3128026"/>
            <a:ext cx="1667273" cy="53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51C9D08F-D1F3-4BBA-BB4A-68703444BE36}"/>
              </a:ext>
            </a:extLst>
          </p:cNvPr>
          <p:cNvSpPr/>
          <p:nvPr/>
        </p:nvSpPr>
        <p:spPr>
          <a:xfrm>
            <a:off x="5385599" y="2231591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Apache </a:t>
            </a:r>
            <a:r>
              <a:rPr lang="nl-NL" dirty="0" err="1"/>
              <a:t>Kafka</a:t>
            </a:r>
            <a:endParaRPr lang="en-NL" dirty="0"/>
          </a:p>
        </p:txBody>
      </p:sp>
      <p:pic>
        <p:nvPicPr>
          <p:cNvPr id="12292" name="Picture 4" descr="Image result for kafka connect logo">
            <a:extLst>
              <a:ext uri="{FF2B5EF4-FFF2-40B4-BE49-F238E27FC236}">
                <a16:creationId xmlns:a16="http://schemas.microsoft.com/office/drawing/2014/main" id="{638A1BAC-0A00-49D3-B54F-17F7CF54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16" y="3128026"/>
            <a:ext cx="769184" cy="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1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156-8E1A-43B7-B884-0C17FC5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iPaaS</a:t>
            </a:r>
            <a:r>
              <a:rPr lang="nl-NL" dirty="0"/>
              <a:t> (Cloud) Adapters for SaaS &amp;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589B-52F3-406F-9754-D8B10713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Prepackaged</a:t>
            </a:r>
            <a:r>
              <a:rPr lang="nl-NL" dirty="0"/>
              <a:t> Change Event Detectors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8F8A-0656-4B5B-950D-03112626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Snagit_SNG859">
            <a:extLst>
              <a:ext uri="{FF2B5EF4-FFF2-40B4-BE49-F238E27FC236}">
                <a16:creationId xmlns:a16="http://schemas.microsoft.com/office/drawing/2014/main" id="{E17B92E0-A649-40E6-B650-F88AFE3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" y="1300690"/>
            <a:ext cx="3610507" cy="2166304"/>
          </a:xfrm>
          <a:prstGeom prst="rect">
            <a:avLst/>
          </a:prstGeom>
        </p:spPr>
      </p:pic>
      <p:pic>
        <p:nvPicPr>
          <p:cNvPr id="29698" name="Picture 2" descr="Image result for oracle integration adapters">
            <a:extLst>
              <a:ext uri="{FF2B5EF4-FFF2-40B4-BE49-F238E27FC236}">
                <a16:creationId xmlns:a16="http://schemas.microsoft.com/office/drawing/2014/main" id="{D8A19AAD-898E-4976-8100-BDBDE2F8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13873"/>
          <a:stretch/>
        </p:blipFill>
        <p:spPr bwMode="auto">
          <a:xfrm>
            <a:off x="5303037" y="2610309"/>
            <a:ext cx="3698100" cy="17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5B">
            <a:extLst>
              <a:ext uri="{FF2B5EF4-FFF2-40B4-BE49-F238E27FC236}">
                <a16:creationId xmlns:a16="http://schemas.microsoft.com/office/drawing/2014/main" id="{CE4858F4-5EB0-44A7-A31F-E440EF7A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" y="3256662"/>
            <a:ext cx="2795860" cy="1459338"/>
          </a:xfrm>
          <a:prstGeom prst="rect">
            <a:avLst/>
          </a:prstGeom>
        </p:spPr>
      </p:pic>
      <p:pic>
        <p:nvPicPr>
          <p:cNvPr id="29700" name="Picture 4" descr="Image result for oracle ssi adapters">
            <a:extLst>
              <a:ext uri="{FF2B5EF4-FFF2-40B4-BE49-F238E27FC236}">
                <a16:creationId xmlns:a16="http://schemas.microsoft.com/office/drawing/2014/main" id="{4E638CC4-F805-4FE1-8268-AAD36FCF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b="9587"/>
          <a:stretch/>
        </p:blipFill>
        <p:spPr bwMode="auto">
          <a:xfrm>
            <a:off x="6941642" y="403707"/>
            <a:ext cx="1958994" cy="17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zapier twitter slack">
            <a:extLst>
              <a:ext uri="{FF2B5EF4-FFF2-40B4-BE49-F238E27FC236}">
                <a16:creationId xmlns:a16="http://schemas.microsoft.com/office/drawing/2014/main" id="{DF949E8D-36AF-4F07-B93B-307F17BA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5" y="747545"/>
            <a:ext cx="1950685" cy="140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logic apps connectors">
            <a:extLst>
              <a:ext uri="{FF2B5EF4-FFF2-40B4-BE49-F238E27FC236}">
                <a16:creationId xmlns:a16="http://schemas.microsoft.com/office/drawing/2014/main" id="{04704E39-615D-4A35-8E13-BC778A99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6" y="2826000"/>
            <a:ext cx="2392882" cy="1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830-A883-453F-817C-5EBDA28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0940-04E2-49BA-AEA6-1B4691F9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647FC-837A-4EC9-9A49-B44C372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17EFF2B-319A-4568-B4CA-58600E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792000"/>
            <a:ext cx="4666899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4AA99-5A6A-4216-891D-AFF7FA9E3ECF}"/>
              </a:ext>
            </a:extLst>
          </p:cNvPr>
          <p:cNvSpPr txBox="1"/>
          <p:nvPr/>
        </p:nvSpPr>
        <p:spPr>
          <a:xfrm>
            <a:off x="7027842" y="1637071"/>
            <a:ext cx="11862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/>
              <a:t>CQRS</a:t>
            </a:r>
            <a:endParaRPr lang="en-NL" sz="3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CD9DE-D927-49AD-98C8-F63409912D5C}"/>
              </a:ext>
            </a:extLst>
          </p:cNvPr>
          <p:cNvSpPr txBox="1"/>
          <p:nvPr/>
        </p:nvSpPr>
        <p:spPr>
          <a:xfrm>
            <a:off x="7027842" y="3515032"/>
            <a:ext cx="7758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SPo</a:t>
            </a:r>
            <a:endParaRPr lang="en-NL" sz="3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252B3-9919-4BBF-A57E-D8C28E32DD30}"/>
              </a:ext>
            </a:extLst>
          </p:cNvPr>
          <p:cNvSpPr txBox="1"/>
          <p:nvPr/>
        </p:nvSpPr>
        <p:spPr>
          <a:xfrm>
            <a:off x="7899003" y="3268810"/>
            <a:ext cx="8143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T</a:t>
            </a:r>
            <a:r>
              <a:rPr lang="nl-NL" sz="1800" dirty="0" err="1"/>
              <a:t>ruth</a:t>
            </a:r>
            <a:endParaRPr lang="nl-NL" sz="3200" dirty="0"/>
          </a:p>
          <a:p>
            <a:r>
              <a:rPr lang="nl-NL" sz="3200" dirty="0"/>
              <a:t>F</a:t>
            </a:r>
            <a:r>
              <a:rPr lang="nl-NL" sz="1800" dirty="0"/>
              <a:t>ailure</a:t>
            </a:r>
            <a:endParaRPr lang="en-NL" sz="3200" dirty="0" err="1"/>
          </a:p>
        </p:txBody>
      </p:sp>
    </p:spTree>
    <p:extLst>
      <p:ext uri="{BB962C8B-B14F-4D97-AF65-F5344CB8AC3E}">
        <p14:creationId xmlns:p14="http://schemas.microsoft.com/office/powerpoint/2010/main" val="3184963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19C-0EF0-4151-9114-99058606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 Data Integration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616-BBEE-44DA-BD3C-33C6A90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Just In Time</a:t>
            </a:r>
          </a:p>
          <a:p>
            <a:pPr lvl="1"/>
            <a:r>
              <a:rPr lang="nl-NL" dirty="0" err="1"/>
              <a:t>Process</a:t>
            </a:r>
            <a:r>
              <a:rPr lang="nl-NL" dirty="0"/>
              <a:t> [</a:t>
            </a:r>
            <a:r>
              <a:rPr lang="nl-NL" dirty="0" err="1"/>
              <a:t>synchronous</a:t>
            </a:r>
            <a:r>
              <a:rPr lang="nl-NL" dirty="0"/>
              <a:t>] </a:t>
            </a:r>
            <a:r>
              <a:rPr lang="nl-NL" dirty="0" err="1"/>
              <a:t>request</a:t>
            </a:r>
            <a:r>
              <a:rPr lang="nl-NL" dirty="0"/>
              <a:t> for data ‘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in</a:t>
            </a:r>
            <a:r>
              <a:rPr lang="nl-NL" dirty="0"/>
              <a:t> time’</a:t>
            </a:r>
          </a:p>
          <a:p>
            <a:pPr lvl="2"/>
            <a:r>
              <a:rPr lang="nl-NL" dirty="0" err="1"/>
              <a:t>Only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 err="1"/>
              <a:t>Fresh</a:t>
            </a:r>
            <a:r>
              <a:rPr lang="nl-NL" dirty="0"/>
              <a:t> as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2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applied</a:t>
            </a:r>
            <a:endParaRPr lang="nl-NL" dirty="0"/>
          </a:p>
          <a:p>
            <a:pPr lvl="2"/>
            <a:r>
              <a:rPr lang="nl-NL" dirty="0"/>
              <a:t>Single Source of </a:t>
            </a:r>
            <a:r>
              <a:rPr lang="nl-NL" dirty="0" err="1"/>
              <a:t>Truth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of Failure</a:t>
            </a:r>
          </a:p>
          <a:p>
            <a:pPr lvl="2"/>
            <a:r>
              <a:rPr lang="nl-NL" dirty="0" err="1"/>
              <a:t>Transformation</a:t>
            </a:r>
            <a:r>
              <a:rPr lang="nl-NL" dirty="0"/>
              <a:t> &amp; </a:t>
            </a:r>
            <a:r>
              <a:rPr lang="nl-NL" dirty="0" err="1"/>
              <a:t>Aggregation</a:t>
            </a:r>
            <a:r>
              <a:rPr lang="nl-NL" dirty="0"/>
              <a:t> at </a:t>
            </a:r>
            <a:r>
              <a:rPr lang="nl-NL" dirty="0" err="1"/>
              <a:t>request</a:t>
            </a:r>
            <a:r>
              <a:rPr lang="nl-NL" dirty="0"/>
              <a:t> time</a:t>
            </a:r>
          </a:p>
          <a:p>
            <a:pPr lvl="2"/>
            <a:r>
              <a:rPr lang="nl-NL" dirty="0"/>
              <a:t>Hard (</a:t>
            </a:r>
            <a:r>
              <a:rPr lang="nl-NL" dirty="0" err="1"/>
              <a:t>runtime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on producer</a:t>
            </a:r>
          </a:p>
          <a:p>
            <a:pPr lvl="1"/>
            <a:endParaRPr lang="nl-NL" dirty="0"/>
          </a:p>
          <a:p>
            <a:r>
              <a:rPr lang="nl-NL" dirty="0" err="1"/>
              <a:t>Ahead</a:t>
            </a:r>
            <a:r>
              <a:rPr lang="nl-NL" dirty="0"/>
              <a:t> Of Time (CQRS)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process</a:t>
            </a:r>
            <a:r>
              <a:rPr lang="nl-NL" dirty="0"/>
              <a:t> / pre-share data ‘</a:t>
            </a:r>
            <a:r>
              <a:rPr lang="nl-NL" dirty="0" err="1"/>
              <a:t>ahead</a:t>
            </a:r>
            <a:r>
              <a:rPr lang="nl-NL" dirty="0"/>
              <a:t> of time’</a:t>
            </a:r>
          </a:p>
          <a:p>
            <a:pPr lvl="2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/>
              <a:t>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outdated</a:t>
            </a:r>
            <a:endParaRPr lang="nl-NL" dirty="0"/>
          </a:p>
          <a:p>
            <a:pPr lvl="2"/>
            <a:r>
              <a:rPr lang="nl-NL" dirty="0"/>
              <a:t>Data is ready </a:t>
            </a:r>
            <a:r>
              <a:rPr lang="nl-NL" dirty="0" err="1"/>
              <a:t>to</a:t>
            </a:r>
            <a:r>
              <a:rPr lang="nl-NL" dirty="0"/>
              <a:t> go (easy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tailor</a:t>
            </a:r>
            <a:r>
              <a:rPr lang="nl-NL" dirty="0"/>
              <a:t> made for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BC6-CF13-48C7-BE3C-7628DF8B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547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CF7B-4F89-46DD-AAF4-137F0E0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Backend For </a:t>
            </a:r>
            <a:r>
              <a:rPr lang="nl-NL" dirty="0" err="1"/>
              <a:t>Frontend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166-BBC0-4609-BE3D-B36B2F88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4F433-8AF4-40F9-9929-5DAB8B99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27650" name="Picture 2" descr="https://samnewman.io/pattern-img/bff/single-api.jpg">
            <a:extLst>
              <a:ext uri="{FF2B5EF4-FFF2-40B4-BE49-F238E27FC236}">
                <a16:creationId xmlns:a16="http://schemas.microsoft.com/office/drawing/2014/main" id="{8888A7FF-24AA-48F6-855A-96DFAFF2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3017020" cy="37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samnewman.io/pattern-img/bff/bff-overview.jpg">
            <a:extLst>
              <a:ext uri="{FF2B5EF4-FFF2-40B4-BE49-F238E27FC236}">
                <a16:creationId xmlns:a16="http://schemas.microsoft.com/office/drawing/2014/main" id="{71C8C844-14F2-4F48-8175-B1E288F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85" y="838624"/>
            <a:ext cx="3416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DF8EF95-8B63-42D4-A96F-462839DA077F}"/>
              </a:ext>
            </a:extLst>
          </p:cNvPr>
          <p:cNvSpPr/>
          <p:nvPr/>
        </p:nvSpPr>
        <p:spPr>
          <a:xfrm>
            <a:off x="3910669" y="2248352"/>
            <a:ext cx="1146665" cy="114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3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34B-7803-4B3C-8EDA-450FEB7B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=&gt; Data Backend For </a:t>
            </a:r>
            <a:r>
              <a:rPr lang="nl-NL" dirty="0" err="1"/>
              <a:t>Frontend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Optimized</a:t>
            </a:r>
            <a:r>
              <a:rPr lang="nl-NL" dirty="0"/>
              <a:t> data set for special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1761-CF39-473E-B2DF-14AFE0BA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Shape</a:t>
            </a:r>
            <a:r>
              <a:rPr lang="nl-NL" dirty="0"/>
              <a:t> &amp; Format</a:t>
            </a:r>
          </a:p>
          <a:p>
            <a:r>
              <a:rPr lang="nl-NL" dirty="0"/>
              <a:t>Right </a:t>
            </a:r>
            <a:r>
              <a:rPr lang="nl-NL" dirty="0" err="1"/>
              <a:t>Grained</a:t>
            </a:r>
            <a:r>
              <a:rPr lang="nl-NL" dirty="0"/>
              <a:t> (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consolidation</a:t>
            </a:r>
            <a:r>
              <a:rPr lang="nl-NL" dirty="0"/>
              <a:t>)</a:t>
            </a:r>
          </a:p>
          <a:p>
            <a:r>
              <a:rPr lang="nl-NL" dirty="0" err="1"/>
              <a:t>Filtered</a:t>
            </a:r>
            <a:endParaRPr lang="nl-NL" dirty="0"/>
          </a:p>
          <a:p>
            <a:r>
              <a:rPr lang="nl-NL" dirty="0" err="1"/>
              <a:t>Enriched</a:t>
            </a:r>
            <a:r>
              <a:rPr lang="nl-NL" dirty="0"/>
              <a:t> (</a:t>
            </a:r>
            <a:r>
              <a:rPr lang="nl-NL" dirty="0" err="1"/>
              <a:t>from</a:t>
            </a:r>
            <a:r>
              <a:rPr lang="nl-NL" dirty="0"/>
              <a:t> multiple sources)</a:t>
            </a:r>
          </a:p>
          <a:p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Time (</a:t>
            </a:r>
            <a:r>
              <a:rPr lang="nl-NL" dirty="0" err="1"/>
              <a:t>refreshed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time)</a:t>
            </a:r>
          </a:p>
          <a:p>
            <a:r>
              <a:rPr lang="nl-NL" dirty="0"/>
              <a:t>Search Options</a:t>
            </a:r>
          </a:p>
          <a:p>
            <a:endParaRPr lang="nl-NL" dirty="0"/>
          </a:p>
          <a:p>
            <a:r>
              <a:rPr lang="nl-NL" dirty="0"/>
              <a:t>BASE (</a:t>
            </a:r>
            <a:r>
              <a:rPr lang="nl-NL" dirty="0" err="1"/>
              <a:t>eventually</a:t>
            </a:r>
            <a:r>
              <a:rPr lang="nl-NL" dirty="0"/>
              <a:t> – </a:t>
            </a:r>
            <a:r>
              <a:rPr lang="nl-NL" dirty="0" err="1"/>
              <a:t>when</a:t>
            </a:r>
            <a:r>
              <a:rPr lang="nl-NL" dirty="0"/>
              <a:t>? – consistent)</a:t>
            </a:r>
          </a:p>
          <a:p>
            <a:r>
              <a:rPr lang="nl-NL" dirty="0" err="1"/>
              <a:t>Authorization</a:t>
            </a:r>
            <a:endParaRPr lang="nl-NL" dirty="0"/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C6D0D-2678-4D98-AD1F-F573B9B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F1B41BC7-F576-4475-93D3-DF50CB2F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9" y="1080000"/>
            <a:ext cx="2759514" cy="38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0DE843-C284-49E2-A5AF-317D0FD43269}"/>
              </a:ext>
            </a:extLst>
          </p:cNvPr>
          <p:cNvSpPr/>
          <p:nvPr/>
        </p:nvSpPr>
        <p:spPr>
          <a:xfrm>
            <a:off x="4469229" y="1681525"/>
            <a:ext cx="1371942" cy="53019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UI</a:t>
            </a:r>
            <a:endParaRPr lang="en-NL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0BE90-23F0-4FA6-9EC2-88D268C09204}"/>
              </a:ext>
            </a:extLst>
          </p:cNvPr>
          <p:cNvSpPr/>
          <p:nvPr/>
        </p:nvSpPr>
        <p:spPr>
          <a:xfrm>
            <a:off x="4469229" y="2535729"/>
            <a:ext cx="1371942" cy="6853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APIs</a:t>
            </a:r>
            <a:endParaRPr lang="nl-NL" sz="1000" dirty="0"/>
          </a:p>
          <a:p>
            <a:pPr algn="ctr"/>
            <a:r>
              <a:rPr lang="nl-NL" sz="1000" dirty="0"/>
              <a:t>(backend for </a:t>
            </a:r>
            <a:r>
              <a:rPr lang="nl-NL" sz="1000" dirty="0" err="1"/>
              <a:t>frontend</a:t>
            </a:r>
            <a:r>
              <a:rPr lang="nl-NL" sz="1000" dirty="0"/>
              <a:t>)</a:t>
            </a:r>
            <a:endParaRPr lang="en-NL" sz="1000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CCD4946-4563-4039-91F0-538F4141A101}"/>
              </a:ext>
            </a:extLst>
          </p:cNvPr>
          <p:cNvSpPr/>
          <p:nvPr/>
        </p:nvSpPr>
        <p:spPr>
          <a:xfrm>
            <a:off x="4469229" y="3554887"/>
            <a:ext cx="1371942" cy="103093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Data Store</a:t>
            </a:r>
            <a:endParaRPr lang="en-NL" sz="10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3FF30C9-7DA6-4FBF-A7BD-5B7CCA8CDADA}"/>
              </a:ext>
            </a:extLst>
          </p:cNvPr>
          <p:cNvSpPr/>
          <p:nvPr/>
        </p:nvSpPr>
        <p:spPr>
          <a:xfrm>
            <a:off x="5047759" y="2158702"/>
            <a:ext cx="214882" cy="43594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FB467BC-9645-4629-9621-C845AC157E3E}"/>
              </a:ext>
            </a:extLst>
          </p:cNvPr>
          <p:cNvSpPr/>
          <p:nvPr/>
        </p:nvSpPr>
        <p:spPr>
          <a:xfrm>
            <a:off x="5047759" y="3051200"/>
            <a:ext cx="214882" cy="58616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2456D73-D77D-4B47-9995-CC7485554E23}"/>
              </a:ext>
            </a:extLst>
          </p:cNvPr>
          <p:cNvSpPr/>
          <p:nvPr/>
        </p:nvSpPr>
        <p:spPr>
          <a:xfrm>
            <a:off x="2384663" y="3746255"/>
            <a:ext cx="1474537" cy="1062994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Master Database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621013-6874-4835-B250-283D805F86F3}"/>
              </a:ext>
            </a:extLst>
          </p:cNvPr>
          <p:cNvSpPr/>
          <p:nvPr/>
        </p:nvSpPr>
        <p:spPr>
          <a:xfrm>
            <a:off x="3780000" y="4003200"/>
            <a:ext cx="799200" cy="36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A72EE-0777-4AEB-877C-340681B72B53}"/>
              </a:ext>
            </a:extLst>
          </p:cNvPr>
          <p:cNvSpPr/>
          <p:nvPr/>
        </p:nvSpPr>
        <p:spPr>
          <a:xfrm>
            <a:off x="4370400" y="2376672"/>
            <a:ext cx="1604137" cy="2339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258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5D36-650E-45FD-959F-50802A4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10DFE-B18D-4E68-8151-E98CD6D7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B50BB4-BA79-43A2-B281-DEED11ED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20" y="288000"/>
            <a:ext cx="4366159" cy="40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31C82-78F2-440B-AEA6-BA29159DD1BF}"/>
              </a:ext>
            </a:extLst>
          </p:cNvPr>
          <p:cNvSpPr txBox="1"/>
          <p:nvPr/>
        </p:nvSpPr>
        <p:spPr>
          <a:xfrm>
            <a:off x="1340785" y="4509294"/>
            <a:ext cx="67454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CQRS: A small step for </a:t>
            </a:r>
            <a:r>
              <a:rPr lang="nl-NL" sz="1800" dirty="0" err="1"/>
              <a:t>mankind</a:t>
            </a:r>
            <a:r>
              <a:rPr lang="nl-NL" sz="1800" dirty="0"/>
              <a:t> but a </a:t>
            </a:r>
            <a:r>
              <a:rPr lang="nl-NL" sz="1800" dirty="0" err="1"/>
              <a:t>giant</a:t>
            </a:r>
            <a:r>
              <a:rPr lang="nl-NL" sz="1800" dirty="0"/>
              <a:t> </a:t>
            </a:r>
            <a:r>
              <a:rPr lang="nl-NL" sz="1800" dirty="0" err="1"/>
              <a:t>leap</a:t>
            </a:r>
            <a:r>
              <a:rPr lang="nl-NL" sz="1800" dirty="0"/>
              <a:t> for [IT] </a:t>
            </a:r>
            <a:r>
              <a:rPr lang="nl-NL" sz="1800" dirty="0" err="1"/>
              <a:t>architects</a:t>
            </a:r>
            <a:endParaRPr lang="en-NL" sz="1800" dirty="0" err="1"/>
          </a:p>
        </p:txBody>
      </p:sp>
    </p:spTree>
    <p:extLst>
      <p:ext uri="{BB962C8B-B14F-4D97-AF65-F5344CB8AC3E}">
        <p14:creationId xmlns:p14="http://schemas.microsoft.com/office/powerpoint/2010/main" val="2761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3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3" grpId="0" animBg="1"/>
      <p:bldP spid="3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Event Store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1749571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7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33" grpId="0" animBg="1"/>
      <p:bldP spid="3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endParaRPr lang="nl-NL" dirty="0"/>
          </a:p>
          <a:p>
            <a:pPr lvl="1"/>
            <a:r>
              <a:rPr lang="nl-NL" i="1" dirty="0"/>
              <a:t>It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truth</a:t>
            </a:r>
            <a:r>
              <a:rPr lang="nl-NL" i="1" dirty="0"/>
              <a:t> </a:t>
            </a:r>
            <a:r>
              <a:rPr lang="nl-NL" i="1" dirty="0" err="1"/>
              <a:t>about</a:t>
            </a:r>
            <a:r>
              <a:rPr lang="nl-NL" i="1" dirty="0"/>
              <a:t> data – </a:t>
            </a:r>
            <a:r>
              <a:rPr lang="nl-NL" i="1" dirty="0" err="1"/>
              <a:t>everything</a:t>
            </a:r>
            <a:r>
              <a:rPr lang="nl-NL" i="1" dirty="0"/>
              <a:t> </a:t>
            </a:r>
            <a:r>
              <a:rPr lang="nl-NL" i="1" dirty="0" err="1"/>
              <a:t>else</a:t>
            </a:r>
            <a:r>
              <a:rPr lang="nl-NL" i="1" dirty="0"/>
              <a:t> is </a:t>
            </a:r>
            <a:r>
              <a:rPr lang="nl-NL" i="1" dirty="0" err="1"/>
              <a:t>derived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Shades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Data – Streaming, CQRS, Event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Eneco Case – The Event Streaming Platform</a:t>
            </a:r>
          </a:p>
          <a:p>
            <a:r>
              <a:rPr lang="nl-NL" b="1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419173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E8E7-0E26-45F3-82A4-BAE34AF5A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2b – The </a:t>
            </a:r>
            <a:r>
              <a:rPr lang="nl-NL" dirty="0" err="1"/>
              <a:t>Kafka</a:t>
            </a:r>
            <a:r>
              <a:rPr lang="nl-NL" dirty="0"/>
              <a:t> Topic </a:t>
            </a:r>
            <a:r>
              <a:rPr lang="nl-NL" dirty="0" err="1"/>
              <a:t>Watcher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CD2F-A336-4EED-8E8F-263FA235C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4198620"/>
            <a:ext cx="6623999" cy="517380"/>
          </a:xfrm>
        </p:spPr>
        <p:txBody>
          <a:bodyPr/>
          <a:lstStyle/>
          <a:p>
            <a:r>
              <a:rPr lang="nl-NL" dirty="0"/>
              <a:t>Live </a:t>
            </a:r>
            <a:r>
              <a:rPr lang="nl-NL" dirty="0" err="1"/>
              <a:t>Messages</a:t>
            </a:r>
            <a:r>
              <a:rPr lang="nl-NL" dirty="0"/>
              <a:t> Monitor on </a:t>
            </a:r>
            <a:r>
              <a:rPr lang="nl-NL" dirty="0" err="1"/>
              <a:t>all</a:t>
            </a:r>
            <a:r>
              <a:rPr lang="nl-NL" dirty="0"/>
              <a:t> Topics in a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new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historic</a:t>
            </a:r>
            <a:r>
              <a:rPr lang="nl-NL" dirty="0"/>
              <a:t>, </a:t>
            </a:r>
            <a:r>
              <a:rPr lang="nl-NL" dirty="0" err="1"/>
              <a:t>streamed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browser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4EFB6-A82E-4EE3-A8FD-2BF56A57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4E402-B5DB-4BF1-A743-92E0708F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87" y="792000"/>
            <a:ext cx="7194962" cy="3330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7581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FB11-C010-402C-9D06-C2967CA3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1" y="288000"/>
            <a:ext cx="6010498" cy="504000"/>
          </a:xfrm>
        </p:spPr>
        <p:txBody>
          <a:bodyPr/>
          <a:lstStyle/>
          <a:p>
            <a:r>
              <a:rPr lang="nl-NL" dirty="0"/>
              <a:t>Lab 2b – Solution Design for </a:t>
            </a:r>
            <a:r>
              <a:rPr lang="nl-NL" dirty="0" err="1"/>
              <a:t>Kafka</a:t>
            </a:r>
            <a:r>
              <a:rPr lang="nl-NL" dirty="0"/>
              <a:t> Topic </a:t>
            </a:r>
            <a:r>
              <a:rPr lang="nl-NL" dirty="0" err="1"/>
              <a:t>Watcher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D516-5C6B-4CAD-B4CB-0B6CEC19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F543B-31D1-4C76-9AC4-93F23982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51" y="936000"/>
            <a:ext cx="3638118" cy="1684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879FA2-373E-4C3D-B10F-3CCF1122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623" y="226080"/>
            <a:ext cx="1255078" cy="9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23EED8-655F-486F-9726-3F681B91D5B1}"/>
              </a:ext>
            </a:extLst>
          </p:cNvPr>
          <p:cNvSpPr/>
          <p:nvPr/>
        </p:nvSpPr>
        <p:spPr>
          <a:xfrm>
            <a:off x="1584960" y="3200400"/>
            <a:ext cx="2316480" cy="100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Kafka</a:t>
            </a:r>
            <a:r>
              <a:rPr lang="nl-NL" dirty="0"/>
              <a:t> Topic </a:t>
            </a:r>
            <a:r>
              <a:rPr lang="nl-NL" dirty="0" err="1"/>
              <a:t>Watcher</a:t>
            </a:r>
            <a:endParaRPr lang="nl-NL" dirty="0"/>
          </a:p>
          <a:p>
            <a:pPr algn="ctr"/>
            <a:endParaRPr lang="en-NL" dirty="0"/>
          </a:p>
        </p:txBody>
      </p:sp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FF3681E-D662-4A25-8016-62F5157AF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18" y="385057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616B00-75CC-47EB-B1C3-A07D27E12BEA}"/>
              </a:ext>
            </a:extLst>
          </p:cNvPr>
          <p:cNvSpPr/>
          <p:nvPr/>
        </p:nvSpPr>
        <p:spPr>
          <a:xfrm>
            <a:off x="2681422" y="2621288"/>
            <a:ext cx="190500" cy="587509"/>
          </a:xfrm>
          <a:custGeom>
            <a:avLst/>
            <a:gdLst>
              <a:gd name="connsiteX0" fmla="*/ 0 w 190500"/>
              <a:gd name="connsiteY0" fmla="*/ 0 h 587509"/>
              <a:gd name="connsiteX1" fmla="*/ 114300 w 190500"/>
              <a:gd name="connsiteY1" fmla="*/ 586740 h 587509"/>
              <a:gd name="connsiteX2" fmla="*/ 190500 w 190500"/>
              <a:gd name="connsiteY2" fmla="*/ 99060 h 58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587509">
                <a:moveTo>
                  <a:pt x="0" y="0"/>
                </a:moveTo>
                <a:cubicBezTo>
                  <a:pt x="41275" y="285115"/>
                  <a:pt x="82550" y="570230"/>
                  <a:pt x="114300" y="586740"/>
                </a:cubicBezTo>
                <a:cubicBezTo>
                  <a:pt x="146050" y="603250"/>
                  <a:pt x="168275" y="351155"/>
                  <a:pt x="190500" y="9906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F299F75F-86F9-4B99-854E-EDE66CC8F875}"/>
              </a:ext>
            </a:extLst>
          </p:cNvPr>
          <p:cNvSpPr/>
          <p:nvPr/>
        </p:nvSpPr>
        <p:spPr>
          <a:xfrm>
            <a:off x="2058239" y="2560330"/>
            <a:ext cx="91440" cy="6814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30BB02B-A5FA-4CFD-AF37-3D6EC4341A13}"/>
              </a:ext>
            </a:extLst>
          </p:cNvPr>
          <p:cNvSpPr/>
          <p:nvPr/>
        </p:nvSpPr>
        <p:spPr>
          <a:xfrm>
            <a:off x="124567" y="2840749"/>
            <a:ext cx="1675431" cy="733470"/>
          </a:xfrm>
          <a:prstGeom prst="wedgeRectCallout">
            <a:avLst>
              <a:gd name="adj1" fmla="val 70651"/>
              <a:gd name="adj2" fmla="val -5590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is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pushed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browser as Server Sent Event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672B0829-59DD-4189-80D0-D57228C729CF}"/>
              </a:ext>
            </a:extLst>
          </p:cNvPr>
          <p:cNvSpPr/>
          <p:nvPr/>
        </p:nvSpPr>
        <p:spPr>
          <a:xfrm>
            <a:off x="6182842" y="3594636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EF061172-B538-4288-B23D-C61A8B3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42" y="3844731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4AFDB3-ADEF-43C4-8886-25E57A939A33}"/>
              </a:ext>
            </a:extLst>
          </p:cNvPr>
          <p:cNvCxnSpPr>
            <a:cxnSpLocks/>
            <a:stCxn id="12" idx="2"/>
            <a:endCxn id="6" idx="3"/>
          </p:cNvCxnSpPr>
          <p:nvPr/>
        </p:nvCxnSpPr>
        <p:spPr>
          <a:xfrm flipH="1" flipV="1">
            <a:off x="3901440" y="3703950"/>
            <a:ext cx="2281402" cy="38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0E1CF3BC-F20B-42E1-B79B-E40F49022A15}"/>
              </a:ext>
            </a:extLst>
          </p:cNvPr>
          <p:cNvSpPr/>
          <p:nvPr/>
        </p:nvSpPr>
        <p:spPr>
          <a:xfrm>
            <a:off x="5805739" y="370779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E08D03C3-C672-4AFD-AF0E-950E86D9A6BA}"/>
              </a:ext>
            </a:extLst>
          </p:cNvPr>
          <p:cNvSpPr/>
          <p:nvPr/>
        </p:nvSpPr>
        <p:spPr>
          <a:xfrm>
            <a:off x="5535843" y="1963958"/>
            <a:ext cx="2796369" cy="1192743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DEBCA9-A07F-45FE-ABE1-A57A3ADAB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97373">
            <a:off x="5580520" y="2117053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7A8A78-F91A-4EF1-91BC-F5D4EF82C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796" y="2025625"/>
            <a:ext cx="326933" cy="534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ube 19">
            <a:extLst>
              <a:ext uri="{FF2B5EF4-FFF2-40B4-BE49-F238E27FC236}">
                <a16:creationId xmlns:a16="http://schemas.microsoft.com/office/drawing/2014/main" id="{389F6876-CC5D-481B-B23B-018EAB5AACD4}"/>
              </a:ext>
            </a:extLst>
          </p:cNvPr>
          <p:cNvSpPr/>
          <p:nvPr/>
        </p:nvSpPr>
        <p:spPr>
          <a:xfrm>
            <a:off x="6332349" y="2317271"/>
            <a:ext cx="1272540" cy="784860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" descr="Image result for logo kafka">
            <a:extLst>
              <a:ext uri="{FF2B5EF4-FFF2-40B4-BE49-F238E27FC236}">
                <a16:creationId xmlns:a16="http://schemas.microsoft.com/office/drawing/2014/main" id="{D7DDDFDB-2E0C-413B-B271-D66C311C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49" y="2567366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986372-CD1E-49B4-B78D-E8A2C4A81DF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878311" y="2834749"/>
            <a:ext cx="2454038" cy="679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Lightning Bolt 24">
            <a:extLst>
              <a:ext uri="{FF2B5EF4-FFF2-40B4-BE49-F238E27FC236}">
                <a16:creationId xmlns:a16="http://schemas.microsoft.com/office/drawing/2014/main" id="{A721E57A-84EF-4032-9D47-752F8C68025F}"/>
              </a:ext>
            </a:extLst>
          </p:cNvPr>
          <p:cNvSpPr/>
          <p:nvPr/>
        </p:nvSpPr>
        <p:spPr>
          <a:xfrm>
            <a:off x="4950235" y="2962606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A896B6-2AB2-4B53-A790-0974B5F6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31" y="1138511"/>
            <a:ext cx="1264744" cy="72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84497AD1-DC4D-4616-9D2B-3AC2CB5C93BA}"/>
              </a:ext>
            </a:extLst>
          </p:cNvPr>
          <p:cNvSpPr/>
          <p:nvPr/>
        </p:nvSpPr>
        <p:spPr>
          <a:xfrm>
            <a:off x="3613182" y="4146793"/>
            <a:ext cx="1891973" cy="733470"/>
          </a:xfrm>
          <a:prstGeom prst="wedgeRectCallout">
            <a:avLst>
              <a:gd name="adj1" fmla="val -37517"/>
              <a:gd name="adj2" fmla="val -135897"/>
            </a:avLst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41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runs HTTP Server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subscribes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topics in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configured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Cluster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04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20" grpId="0" animBg="1"/>
      <p:bldP spid="25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9236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BA87-7772-430E-A5A6-0AFDDF4F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C3295-CEA8-4B1E-B49A-B5CB7946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B59AC6-F265-4B07-AE8F-EED4318A4C6A}"/>
              </a:ext>
            </a:extLst>
          </p:cNvPr>
          <p:cNvSpPr/>
          <p:nvPr/>
        </p:nvSpPr>
        <p:spPr>
          <a:xfrm>
            <a:off x="3429000" y="1698420"/>
            <a:ext cx="1203960" cy="504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index.html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8D934-4398-4684-9F52-AFAE0BDFB67A}"/>
              </a:ext>
            </a:extLst>
          </p:cNvPr>
          <p:cNvSpPr/>
          <p:nvPr/>
        </p:nvSpPr>
        <p:spPr>
          <a:xfrm>
            <a:off x="2491740" y="2927100"/>
            <a:ext cx="3764280" cy="50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app.js</a:t>
            </a:r>
          </a:p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A8D28-7EC1-476C-AC18-811AF2DF8054}"/>
              </a:ext>
            </a:extLst>
          </p:cNvPr>
          <p:cNvSpPr/>
          <p:nvPr/>
        </p:nvSpPr>
        <p:spPr>
          <a:xfrm>
            <a:off x="1866900" y="3788640"/>
            <a:ext cx="876300" cy="3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sse.js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9E57B-8CF8-4C50-AC19-3EAB30AC1E89}"/>
              </a:ext>
            </a:extLst>
          </p:cNvPr>
          <p:cNvSpPr/>
          <p:nvPr/>
        </p:nvSpPr>
        <p:spPr>
          <a:xfrm>
            <a:off x="4876800" y="3788640"/>
            <a:ext cx="1272540" cy="3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consume.js</a:t>
            </a:r>
            <a:endParaRPr lang="en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4371B-14EF-488B-89DC-752CB23238CE}"/>
              </a:ext>
            </a:extLst>
          </p:cNvPr>
          <p:cNvSpPr/>
          <p:nvPr/>
        </p:nvSpPr>
        <p:spPr>
          <a:xfrm>
            <a:off x="4876800" y="4497780"/>
            <a:ext cx="1135380" cy="3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config.js</a:t>
            </a:r>
            <a:endParaRPr lang="en-NL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13FDDA2-97C6-43B3-9516-E02CD456AE73}"/>
              </a:ext>
            </a:extLst>
          </p:cNvPr>
          <p:cNvSpPr/>
          <p:nvPr/>
        </p:nvSpPr>
        <p:spPr>
          <a:xfrm>
            <a:off x="5444490" y="4140240"/>
            <a:ext cx="102870" cy="35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5962417-ED3F-4653-BF4C-4919DD96D877}"/>
              </a:ext>
            </a:extLst>
          </p:cNvPr>
          <p:cNvSpPr/>
          <p:nvPr/>
        </p:nvSpPr>
        <p:spPr>
          <a:xfrm>
            <a:off x="5444490" y="3434070"/>
            <a:ext cx="102870" cy="35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0012AC8-A1FC-4E50-A108-63583C2A0414}"/>
              </a:ext>
            </a:extLst>
          </p:cNvPr>
          <p:cNvSpPr/>
          <p:nvPr/>
        </p:nvSpPr>
        <p:spPr>
          <a:xfrm>
            <a:off x="2604135" y="3437700"/>
            <a:ext cx="102870" cy="35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A2063-7C4E-42F8-8445-5C5B241EE91F}"/>
              </a:ext>
            </a:extLst>
          </p:cNvPr>
          <p:cNvSpPr/>
          <p:nvPr/>
        </p:nvSpPr>
        <p:spPr>
          <a:xfrm>
            <a:off x="4984560" y="1774620"/>
            <a:ext cx="1203960" cy="35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topics-management.js</a:t>
            </a:r>
            <a:endParaRPr lang="en-NL" sz="1100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79FBB61-E220-4ABB-B80E-6E68331A604E}"/>
              </a:ext>
            </a:extLst>
          </p:cNvPr>
          <p:cNvSpPr/>
          <p:nvPr/>
        </p:nvSpPr>
        <p:spPr>
          <a:xfrm rot="5400000">
            <a:off x="3201765" y="1774620"/>
            <a:ext cx="102870" cy="3516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100">
              <a:solidFill>
                <a:schemeClr val="dk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8EB5745-0B06-4772-9A36-3DF127A1CB3D}"/>
              </a:ext>
            </a:extLst>
          </p:cNvPr>
          <p:cNvSpPr/>
          <p:nvPr/>
        </p:nvSpPr>
        <p:spPr>
          <a:xfrm rot="16200000">
            <a:off x="4757325" y="1768170"/>
            <a:ext cx="102870" cy="3516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100">
              <a:solidFill>
                <a:schemeClr val="dk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7DFF03-52AE-4833-A27C-61B855FD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15" y="211800"/>
            <a:ext cx="2855702" cy="1321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BF5EE6AB-13D1-4157-BDC7-0D275DAC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36" y="1203128"/>
            <a:ext cx="1470824" cy="1114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Snagit_SNG821">
            <a:extLst>
              <a:ext uri="{FF2B5EF4-FFF2-40B4-BE49-F238E27FC236}">
                <a16:creationId xmlns:a16="http://schemas.microsoft.com/office/drawing/2014/main" id="{42FB0DE3-E9E7-45E7-8076-769768E5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61" y="2949245"/>
            <a:ext cx="1204064" cy="102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ube 21">
            <a:extLst>
              <a:ext uri="{FF2B5EF4-FFF2-40B4-BE49-F238E27FC236}">
                <a16:creationId xmlns:a16="http://schemas.microsoft.com/office/drawing/2014/main" id="{39E77082-8ACF-4821-A762-C4D0845E616F}"/>
              </a:ext>
            </a:extLst>
          </p:cNvPr>
          <p:cNvSpPr/>
          <p:nvPr/>
        </p:nvSpPr>
        <p:spPr>
          <a:xfrm>
            <a:off x="7343999" y="3577983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2" descr="Image result for logo kafka">
            <a:extLst>
              <a:ext uri="{FF2B5EF4-FFF2-40B4-BE49-F238E27FC236}">
                <a16:creationId xmlns:a16="http://schemas.microsoft.com/office/drawing/2014/main" id="{07BA5930-B79E-4C56-BACF-AB8BD6FC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99" y="3828078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109C2A-0A73-4C51-8980-38C3D6A83443}"/>
              </a:ext>
            </a:extLst>
          </p:cNvPr>
          <p:cNvCxnSpPr>
            <a:cxnSpLocks/>
            <a:stCxn id="8" idx="3"/>
            <a:endCxn id="22" idx="2"/>
          </p:cNvCxnSpPr>
          <p:nvPr/>
        </p:nvCxnSpPr>
        <p:spPr>
          <a:xfrm>
            <a:off x="6149340" y="3964440"/>
            <a:ext cx="1194659" cy="10408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9FFF2A4-D60E-4422-8F19-9AAD91CFA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9" y="2927100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BB06F6C-4FFD-434B-8672-5D48B0B60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1" y="1038254"/>
            <a:ext cx="855089" cy="49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178C8FC3-7699-433F-BB3A-0EFD0EEA378D}"/>
              </a:ext>
            </a:extLst>
          </p:cNvPr>
          <p:cNvSpPr/>
          <p:nvPr/>
        </p:nvSpPr>
        <p:spPr>
          <a:xfrm>
            <a:off x="6588000" y="3840680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04CFF3-61DF-46E5-A167-A7DE004F2F86}"/>
              </a:ext>
            </a:extLst>
          </p:cNvPr>
          <p:cNvSpPr txBox="1"/>
          <p:nvPr/>
        </p:nvSpPr>
        <p:spPr>
          <a:xfrm>
            <a:off x="2576130" y="2734143"/>
            <a:ext cx="64120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/updates</a:t>
            </a:r>
            <a:endParaRPr lang="en-NL" sz="130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4BD5B8-188F-48AB-8A81-014E6B4F49FF}"/>
              </a:ext>
            </a:extLst>
          </p:cNvPr>
          <p:cNvSpPr txBox="1"/>
          <p:nvPr/>
        </p:nvSpPr>
        <p:spPr>
          <a:xfrm>
            <a:off x="5706016" y="2734143"/>
            <a:ext cx="4825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/topics</a:t>
            </a:r>
            <a:endParaRPr lang="en-NL" sz="13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59DCC0-5D11-4ED4-A586-5BA7A9F87CE2}"/>
              </a:ext>
            </a:extLst>
          </p:cNvPr>
          <p:cNvSpPr txBox="1"/>
          <p:nvPr/>
        </p:nvSpPr>
        <p:spPr>
          <a:xfrm>
            <a:off x="4968000" y="2734143"/>
            <a:ext cx="4921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/</a:t>
            </a:r>
            <a:r>
              <a:rPr lang="nl-NL" sz="1300" dirty="0" err="1"/>
              <a:t>config</a:t>
            </a:r>
            <a:endParaRPr lang="en-NL" sz="1300" dirty="0" err="1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1C58F3F-8C8C-4778-89D9-69AB1473855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68336" y="1452652"/>
            <a:ext cx="895443" cy="1623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E7358B0-F61D-4F62-A1A5-832F21CB3AE3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1518240" y="2906580"/>
            <a:ext cx="1668870" cy="952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8EA52-3D8A-4CB1-8D08-05BCEE2E90FE}"/>
              </a:ext>
            </a:extLst>
          </p:cNvPr>
          <p:cNvSpPr/>
          <p:nvPr/>
        </p:nvSpPr>
        <p:spPr>
          <a:xfrm>
            <a:off x="2196750" y="1768170"/>
            <a:ext cx="876300" cy="35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message-handler.js</a:t>
            </a:r>
            <a:endParaRPr lang="en-NL" sz="110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3500A9A-FB3D-4883-B614-C07CFA5A1371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913830" y="101910"/>
            <a:ext cx="1111680" cy="2233740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C05BD4C-6EF5-40B7-8203-90A45C003B29}"/>
              </a:ext>
            </a:extLst>
          </p:cNvPr>
          <p:cNvCxnSpPr/>
          <p:nvPr/>
        </p:nvCxnSpPr>
        <p:spPr>
          <a:xfrm rot="5400000">
            <a:off x="2797596" y="998436"/>
            <a:ext cx="906420" cy="645948"/>
          </a:xfrm>
          <a:prstGeom prst="bentConnector3">
            <a:avLst>
              <a:gd name="adj1" fmla="val 79423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8B4A7BE-DC59-4981-91DE-687E8D82A438}"/>
              </a:ext>
            </a:extLst>
          </p:cNvPr>
          <p:cNvCxnSpPr>
            <a:cxnSpLocks/>
          </p:cNvCxnSpPr>
          <p:nvPr/>
        </p:nvCxnSpPr>
        <p:spPr>
          <a:xfrm>
            <a:off x="3352800" y="839350"/>
            <a:ext cx="2028788" cy="921267"/>
          </a:xfrm>
          <a:prstGeom prst="bentConnector3">
            <a:avLst>
              <a:gd name="adj1" fmla="val 99954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8DDC33-57EC-4A6A-BE0C-26517142ED7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96730" y="2126220"/>
            <a:ext cx="1" cy="60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CD7567F-2AB4-4FC8-83ED-40DD8DC5DF2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5947268" y="2141220"/>
            <a:ext cx="3952" cy="59292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EDF4C2C-DEDD-4485-92BA-741C9816DF18}"/>
              </a:ext>
            </a:extLst>
          </p:cNvPr>
          <p:cNvCxnSpPr>
            <a:endCxn id="31" idx="0"/>
          </p:cNvCxnSpPr>
          <p:nvPr/>
        </p:nvCxnSpPr>
        <p:spPr>
          <a:xfrm>
            <a:off x="5209585" y="2126220"/>
            <a:ext cx="4476" cy="60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8636748-640E-4F4D-942F-EF88EB0E7ADD}"/>
              </a:ext>
            </a:extLst>
          </p:cNvPr>
          <p:cNvCxnSpPr>
            <a:stCxn id="9" idx="3"/>
            <a:endCxn id="22" idx="3"/>
          </p:cNvCxnSpPr>
          <p:nvPr/>
        </p:nvCxnSpPr>
        <p:spPr>
          <a:xfrm flipV="1">
            <a:off x="6012180" y="4362843"/>
            <a:ext cx="1869982" cy="310737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1D7060F5-CB86-443F-A493-BA557E5AC7DC}"/>
              </a:ext>
            </a:extLst>
          </p:cNvPr>
          <p:cNvSpPr/>
          <p:nvPr/>
        </p:nvSpPr>
        <p:spPr>
          <a:xfrm>
            <a:off x="3778762" y="3214533"/>
            <a:ext cx="1176864" cy="1790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handleMessage</a:t>
            </a:r>
            <a:endParaRPr lang="en-US" sz="1050" dirty="0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1580204-2B3C-4E9B-A3CC-50598C306BB6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4373880" y="3431100"/>
            <a:ext cx="502920" cy="533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Lightning Bolt 64">
            <a:extLst>
              <a:ext uri="{FF2B5EF4-FFF2-40B4-BE49-F238E27FC236}">
                <a16:creationId xmlns:a16="http://schemas.microsoft.com/office/drawing/2014/main" id="{AB2AED8E-01BD-4D01-87E1-54952991838E}"/>
              </a:ext>
            </a:extLst>
          </p:cNvPr>
          <p:cNvSpPr/>
          <p:nvPr/>
        </p:nvSpPr>
        <p:spPr>
          <a:xfrm>
            <a:off x="4449354" y="3761680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D75127D-C99D-4C49-8DB4-0B1176DB814C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2743200" y="3304068"/>
            <a:ext cx="1013542" cy="6603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Lightning Bolt 67">
            <a:extLst>
              <a:ext uri="{FF2B5EF4-FFF2-40B4-BE49-F238E27FC236}">
                <a16:creationId xmlns:a16="http://schemas.microsoft.com/office/drawing/2014/main" id="{2D9B802B-D982-48EF-9EEB-832E43DA9D80}"/>
              </a:ext>
            </a:extLst>
          </p:cNvPr>
          <p:cNvSpPr/>
          <p:nvPr/>
        </p:nvSpPr>
        <p:spPr>
          <a:xfrm>
            <a:off x="3160733" y="3524941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9" name="Lightning Bolt 68">
            <a:extLst>
              <a:ext uri="{FF2B5EF4-FFF2-40B4-BE49-F238E27FC236}">
                <a16:creationId xmlns:a16="http://schemas.microsoft.com/office/drawing/2014/main" id="{96DAA137-AC5B-46D6-AF78-8E1AAEB94ACA}"/>
              </a:ext>
            </a:extLst>
          </p:cNvPr>
          <p:cNvSpPr/>
          <p:nvPr/>
        </p:nvSpPr>
        <p:spPr>
          <a:xfrm>
            <a:off x="2280706" y="2535294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B8E77E-A1EE-4187-9318-C472A124BEA2}"/>
              </a:ext>
            </a:extLst>
          </p:cNvPr>
          <p:cNvCxnSpPr/>
          <p:nvPr/>
        </p:nvCxnSpPr>
        <p:spPr>
          <a:xfrm>
            <a:off x="5209585" y="2934198"/>
            <a:ext cx="0" cy="90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78487F-8210-4B89-8AC5-197FC385A4A6}"/>
              </a:ext>
            </a:extLst>
          </p:cNvPr>
          <p:cNvCxnSpPr>
            <a:stCxn id="30" idx="2"/>
          </p:cNvCxnSpPr>
          <p:nvPr/>
        </p:nvCxnSpPr>
        <p:spPr>
          <a:xfrm>
            <a:off x="5947268" y="2934198"/>
            <a:ext cx="0" cy="85147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4B8C81-6CAB-4A63-A281-84F08C0EBCCA}"/>
              </a:ext>
            </a:extLst>
          </p:cNvPr>
          <p:cNvCxnSpPr>
            <a:cxnSpLocks/>
          </p:cNvCxnSpPr>
          <p:nvPr/>
        </p:nvCxnSpPr>
        <p:spPr>
          <a:xfrm>
            <a:off x="365760" y="2514600"/>
            <a:ext cx="667512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F7ACD1-5D4E-4D21-A1DC-732EC533F217}"/>
              </a:ext>
            </a:extLst>
          </p:cNvPr>
          <p:cNvCxnSpPr>
            <a:cxnSpLocks/>
          </p:cNvCxnSpPr>
          <p:nvPr/>
        </p:nvCxnSpPr>
        <p:spPr>
          <a:xfrm>
            <a:off x="7040880" y="211800"/>
            <a:ext cx="0" cy="46375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4" name="Picture 2">
            <a:extLst>
              <a:ext uri="{FF2B5EF4-FFF2-40B4-BE49-F238E27FC236}">
                <a16:creationId xmlns:a16="http://schemas.microsoft.com/office/drawing/2014/main" id="{357964BD-D5CB-47D1-86CE-39E3E3E0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038" y="2022497"/>
            <a:ext cx="505438" cy="39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104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3 – DIY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3E3-E7AC-4564-BACD-D6BE8840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r>
              <a:rPr lang="nl-NL" sz="1050" dirty="0"/>
              <a:t> for 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47" y="3567615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0219" y="3034800"/>
            <a:ext cx="1002028" cy="53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8163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Schema </a:t>
            </a:r>
            <a:r>
              <a:rPr lang="nl-NL" dirty="0" err="1"/>
              <a:t>Registry</a:t>
            </a:r>
            <a:r>
              <a:rPr lang="nl-NL" dirty="0"/>
              <a:t>, 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39066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 in functionality: </a:t>
            </a:r>
          </a:p>
          <a:p>
            <a:pPr lvl="1"/>
            <a:r>
              <a:rPr lang="en-US" dirty="0"/>
              <a:t>Quick and flexible, cheap, effortless and risk free</a:t>
            </a:r>
          </a:p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scale</a:t>
            </a:r>
            <a:r>
              <a:rPr lang="nl-NL" dirty="0"/>
              <a:t>-out </a:t>
            </a:r>
            <a:r>
              <a:rPr lang="nl-NL" dirty="0" err="1"/>
              <a:t>horizontably</a:t>
            </a:r>
            <a:r>
              <a:rPr lang="nl-NL" dirty="0"/>
              <a:t>, </a:t>
            </a:r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Resilient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7964169" y="2186130"/>
            <a:ext cx="1102955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Communicate asynchronously, via events</a:t>
            </a:r>
            <a:endParaRPr lang="en-US" b="1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818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754694" y="3118680"/>
            <a:ext cx="4075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Generic Platform for running </a:t>
            </a:r>
            <a:r>
              <a:rPr lang="en-US" sz="1600" dirty="0" err="1"/>
              <a:t>microservices</a:t>
            </a:r>
            <a:endParaRPr lang="nl-NL" sz="16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542F1-9719-4714-9CAD-EF13E0C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3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E7DFD-4CAC-42AA-91EA-89EC19D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Maintaining Derived Data in Bounded Context using Data Change Events communicated cross cloud over Kafka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5" y="388398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3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6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9231D7-1352-44BC-8E4B-768366BAC8A1}"/>
              </a:ext>
            </a:extLst>
          </p:cNvPr>
          <p:cNvSpPr/>
          <p:nvPr/>
        </p:nvSpPr>
        <p:spPr>
          <a:xfrm>
            <a:off x="2376777" y="3965594"/>
            <a:ext cx="446449" cy="116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EFF2C36-D924-43B3-A112-85C89536B458}"/>
              </a:ext>
            </a:extLst>
          </p:cNvPr>
          <p:cNvSpPr/>
          <p:nvPr/>
        </p:nvSpPr>
        <p:spPr>
          <a:xfrm>
            <a:off x="1958340" y="106680"/>
            <a:ext cx="587444" cy="9548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475D5F-DB5C-4C06-AB09-FF5517CE7F74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090178" y="2223453"/>
            <a:ext cx="2720620" cy="396853"/>
          </a:xfrm>
          <a:prstGeom prst="bentConnector3">
            <a:avLst>
              <a:gd name="adj1" fmla="val 6428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8" grpId="2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  <p:bldP spid="55" grpId="0" animBg="1"/>
      <p:bldP spid="55" grpId="1" animBg="1"/>
      <p:bldP spid="3" grpId="0" animBg="1"/>
      <p:bldP spid="3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78107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B97143-6A22-4F35-BB3B-18DEE4AFFE78}">
  <ds:schemaRefs>
    <ds:schemaRef ds:uri="http://schemas.openxmlformats.org/package/2006/metadata/core-properties"/>
    <ds:schemaRef ds:uri="http://purl.org/dc/terms/"/>
    <ds:schemaRef ds:uri="c4a3eb09-d3f0-4928-b094-498861f3a0e3"/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c0096d71-547d-4042-b14d-b0c176c18ef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8121</TotalTime>
  <Words>6195</Words>
  <Application>Microsoft Office PowerPoint</Application>
  <PresentationFormat>On-screen Show (16:9)</PresentationFormat>
  <Paragraphs>1146</Paragraphs>
  <Slides>111</Slides>
  <Notes>16</Notes>
  <HiddenSlides>19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6" baseType="lpstr">
      <vt:lpstr>Calibri</vt:lpstr>
      <vt:lpstr>Trebuchet MS Bold</vt:lpstr>
      <vt:lpstr>Arial</vt:lpstr>
      <vt:lpstr>Lucida Console</vt:lpstr>
      <vt:lpstr>2_Office-thema</vt:lpstr>
      <vt:lpstr>Introducing Apache Kafka  The Event Fabric – tying everything together</vt:lpstr>
      <vt:lpstr>Lucas Jellema Architect / Developer  1994 started in IT at Oracle  2002 joined AMIS | Conclusion Currently CTO &amp; Solution Architect </vt:lpstr>
      <vt:lpstr>Jouw carrière goed beginnen bij AMIS?</vt:lpstr>
      <vt:lpstr>Overview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Het Bedrijfsprikbord</vt:lpstr>
      <vt:lpstr>Het Bedrijfsprikbord</vt:lpstr>
      <vt:lpstr>PowerPoint Presentation</vt:lpstr>
      <vt:lpstr>PowerPoint Presentation</vt:lpstr>
      <vt:lpstr>What’s so special?</vt:lpstr>
      <vt:lpstr>Overview</vt:lpstr>
      <vt:lpstr>Lab Environment</vt:lpstr>
      <vt:lpstr>Partly Clouded 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Overview</vt:lpstr>
      <vt:lpstr>Lab 2 – Programmatic interaction with Apache Kafka</vt:lpstr>
      <vt:lpstr>PowerPoint Presentation</vt:lpstr>
      <vt:lpstr>Overview</vt:lpstr>
      <vt:lpstr>Eneco – Utility company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Practical Challenges</vt:lpstr>
      <vt:lpstr>CQRS</vt:lpstr>
      <vt:lpstr>CQRS</vt:lpstr>
      <vt:lpstr>Same Data, Multiple – different – Usage Scenarios</vt:lpstr>
      <vt:lpstr>CQRS: Command Query Responsibility Segregation</vt:lpstr>
      <vt:lpstr>CQRS Steps and Challenges</vt:lpstr>
      <vt:lpstr>From C to Q</vt:lpstr>
      <vt:lpstr>PowerPoint Presentation</vt:lpstr>
      <vt:lpstr>From C to Q</vt:lpstr>
      <vt:lpstr>Typical CQRS Architecture</vt:lpstr>
      <vt:lpstr>Technologies to support CQRS</vt:lpstr>
      <vt:lpstr>Detecting and Extracting and Publishing Changes from many sources – Debezium, Kafka Connect, Apache Kafka</vt:lpstr>
      <vt:lpstr>iPaaS (Cloud) Adapters for SaaS &amp; Platform</vt:lpstr>
      <vt:lpstr>JIT vs AOT</vt:lpstr>
      <vt:lpstr>JIT vs AOT Data Integration</vt:lpstr>
      <vt:lpstr>Backend For Frontend</vt:lpstr>
      <vt:lpstr>CQRS =&gt; Data Backend For Frontend:  Optimized data set for special use case</vt:lpstr>
      <vt:lpstr>PowerPoint Presentation</vt:lpstr>
      <vt:lpstr>Event Sourcing</vt:lpstr>
      <vt:lpstr>Utility Company: Rebuild Cache Database</vt:lpstr>
      <vt:lpstr>Utility Company: Rebuild Cache Database From Event Store</vt:lpstr>
      <vt:lpstr>Event Sourcing Driving CQRS</vt:lpstr>
      <vt:lpstr>Event Sourcing Driving CQRS</vt:lpstr>
      <vt:lpstr>Event Sourcing</vt:lpstr>
      <vt:lpstr>Overview</vt:lpstr>
      <vt:lpstr>Lab 2b – The Kafka Topic Watcher</vt:lpstr>
      <vt:lpstr>Lab 2b – Solution Design for Kafka Topic Watcher</vt:lpstr>
      <vt:lpstr>PowerPoint Presentation</vt:lpstr>
      <vt:lpstr>Lab 3 – DIY CQRS</vt:lpstr>
      <vt:lpstr>Overview</vt:lpstr>
      <vt:lpstr>Final Demo</vt:lpstr>
      <vt:lpstr>Microservice Objectives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Microservices</vt:lpstr>
      <vt:lpstr>The Microservice</vt:lpstr>
      <vt:lpstr>Extended API of microservice</vt:lpstr>
      <vt:lpstr>Microservices State</vt:lpstr>
      <vt:lpstr>Bounded context of microservices</vt:lpstr>
      <vt:lpstr>Demo – Maintaining Derived Data in Bounded Context using Data Change Events communicated cross cloud over Kafka </vt:lpstr>
      <vt:lpstr>Overview</vt:lpstr>
      <vt:lpstr>Apache Kafka is more than the core distributed event platform And there is more to distributed event platforms than Kafka</vt:lpstr>
      <vt:lpstr>Ecosystem – Kafka and Friends</vt:lpstr>
      <vt:lpstr>Confluent offerings</vt:lpstr>
      <vt:lpstr>Select Running Count  from &lt;stream of tweet events&gt;</vt:lpstr>
      <vt:lpstr>Continuous Queries on Streaming Data</vt:lpstr>
      <vt:lpstr>Alternatives for Apache Kafka’s  Distributed Streaming Event Platform</vt:lpstr>
      <vt:lpstr>Managed Kafka (-like) Cloud Offering</vt:lpstr>
      <vt:lpstr>Summary</vt:lpstr>
      <vt:lpstr>Overview</vt:lpstr>
      <vt:lpstr>Lab 4</vt:lpstr>
      <vt:lpstr>Extended Lab Environment –  from docker-compose.yml =&gt; docker-compose-full-kafka-stack.yml</vt:lpstr>
      <vt:lpstr>Extended Lab Environment –  docker-compose-full-kafka-stack.yml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106</cp:revision>
  <dcterms:created xsi:type="dcterms:W3CDTF">2015-09-09T07:34:14Z</dcterms:created>
  <dcterms:modified xsi:type="dcterms:W3CDTF">2021-03-23T14:05:46Z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